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</p:sldIdLst>
  <p:sldSz cx="9144000" cy="6858000" type="screen4x3"/>
  <p:notesSz cx="6807200" cy="99393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40" d="100"/>
          <a:sy n="140" d="100"/>
        </p:scale>
        <p:origin x="-768" y="1302"/>
      </p:cViewPr>
      <p:guideLst>
        <p:guide orient="horz" pos="2273"/>
        <p:guide orient="horz" pos="3181"/>
        <p:guide orient="horz" pos="2500"/>
        <p:guide orient="horz" pos="1366"/>
        <p:guide orient="horz" pos="459"/>
        <p:guide orient="horz" pos="4088"/>
        <p:guide orient="horz" pos="913"/>
        <p:guide orient="horz" pos="686"/>
        <p:guide orient="horz" pos="1139"/>
        <p:guide orient="horz" pos="1593"/>
        <p:guide orient="horz" pos="2047"/>
        <p:guide orient="horz" pos="1820"/>
        <p:guide orient="horz" pos="2727"/>
        <p:guide orient="horz" pos="2954"/>
        <p:guide orient="horz" pos="3407"/>
        <p:guide orient="horz" pos="3861"/>
        <p:guide orient="horz" pos="3634"/>
        <p:guide pos="22"/>
        <p:guide pos="2880"/>
        <p:guide pos="4921"/>
        <p:guide pos="3901"/>
        <p:guide pos="1859"/>
        <p:guide pos="839"/>
        <p:guide pos="3039"/>
        <p:guide pos="5420"/>
        <p:guide pos="49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4083-5057-4589-B413-083808E780F1}" type="datetimeFigureOut">
              <a:rPr lang="de-DE" smtClean="0"/>
              <a:pPr/>
              <a:t>14.03.2018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ED8C-812B-45B5-90F2-1299AB9118F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5302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4083-5057-4589-B413-083808E780F1}" type="datetimeFigureOut">
              <a:rPr lang="de-DE" smtClean="0"/>
              <a:pPr/>
              <a:t>14.03.2018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ED8C-812B-45B5-90F2-1299AB9118F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5633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4083-5057-4589-B413-083808E780F1}" type="datetimeFigureOut">
              <a:rPr lang="de-DE" smtClean="0"/>
              <a:pPr/>
              <a:t>14.03.2018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ED8C-812B-45B5-90F2-1299AB9118F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813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4083-5057-4589-B413-083808E780F1}" type="datetimeFigureOut">
              <a:rPr lang="de-DE" smtClean="0"/>
              <a:pPr/>
              <a:t>14.03.2018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ED8C-812B-45B5-90F2-1299AB9118F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9181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4083-5057-4589-B413-083808E780F1}" type="datetimeFigureOut">
              <a:rPr lang="de-DE" smtClean="0"/>
              <a:pPr/>
              <a:t>14.03.2018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ED8C-812B-45B5-90F2-1299AB9118F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9287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4083-5057-4589-B413-083808E780F1}" type="datetimeFigureOut">
              <a:rPr lang="de-DE" smtClean="0"/>
              <a:pPr/>
              <a:t>14.03.2018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ED8C-812B-45B5-90F2-1299AB9118F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8545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4083-5057-4589-B413-083808E780F1}" type="datetimeFigureOut">
              <a:rPr lang="de-DE" smtClean="0"/>
              <a:pPr/>
              <a:t>14.03.2018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ED8C-812B-45B5-90F2-1299AB9118F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2610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4083-5057-4589-B413-083808E780F1}" type="datetimeFigureOut">
              <a:rPr lang="de-DE" smtClean="0"/>
              <a:pPr/>
              <a:t>14.03.2018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ED8C-812B-45B5-90F2-1299AB9118F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940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4083-5057-4589-B413-083808E780F1}" type="datetimeFigureOut">
              <a:rPr lang="de-DE" smtClean="0"/>
              <a:pPr/>
              <a:t>14.03.2018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ED8C-812B-45B5-90F2-1299AB9118F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2077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4083-5057-4589-B413-083808E780F1}" type="datetimeFigureOut">
              <a:rPr lang="de-DE" smtClean="0"/>
              <a:pPr/>
              <a:t>14.03.2018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ED8C-812B-45B5-90F2-1299AB9118F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5727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4083-5057-4589-B413-083808E780F1}" type="datetimeFigureOut">
              <a:rPr lang="de-DE" smtClean="0"/>
              <a:pPr/>
              <a:t>14.03.2018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ED8C-812B-45B5-90F2-1299AB9118F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614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04083-5057-4589-B413-083808E780F1}" type="datetimeFigureOut">
              <a:rPr lang="de-DE" smtClean="0"/>
              <a:pPr/>
              <a:t>14.03.2018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5ED8C-812B-45B5-90F2-1299AB9118F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3165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hteck 76"/>
          <p:cNvSpPr/>
          <p:nvPr/>
        </p:nvSpPr>
        <p:spPr>
          <a:xfrm>
            <a:off x="28604" y="1808819"/>
            <a:ext cx="9056636" cy="2880655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Flussdiagramm: Auszug 33"/>
          <p:cNvSpPr/>
          <p:nvPr/>
        </p:nvSpPr>
        <p:spPr>
          <a:xfrm rot="16200000">
            <a:off x="8345585" y="555676"/>
            <a:ext cx="432048" cy="346049"/>
          </a:xfrm>
          <a:prstGeom prst="flowChartExtra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Textfeld 34"/>
          <p:cNvSpPr txBox="1"/>
          <p:nvPr/>
        </p:nvSpPr>
        <p:spPr>
          <a:xfrm>
            <a:off x="8487604" y="585314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1</a:t>
            </a:r>
            <a:endParaRPr lang="de-DE" sz="1200" dirty="0"/>
          </a:p>
        </p:txBody>
      </p:sp>
      <p:sp>
        <p:nvSpPr>
          <p:cNvPr id="39" name="Textfeld 38"/>
          <p:cNvSpPr txBox="1"/>
          <p:nvPr/>
        </p:nvSpPr>
        <p:spPr>
          <a:xfrm>
            <a:off x="45932" y="1306366"/>
            <a:ext cx="8863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Assistenz P</a:t>
            </a:r>
          </a:p>
        </p:txBody>
      </p:sp>
      <p:sp>
        <p:nvSpPr>
          <p:cNvPr id="43" name="Foliennummernplatzhalter 64"/>
          <p:cNvSpPr>
            <a:spLocks noGrp="1"/>
          </p:cNvSpPr>
          <p:nvPr>
            <p:ph type="sldNum" sz="quarter" idx="12"/>
          </p:nvPr>
        </p:nvSpPr>
        <p:spPr>
          <a:xfrm>
            <a:off x="8396420" y="6304235"/>
            <a:ext cx="406388" cy="365125"/>
          </a:xfrm>
        </p:spPr>
        <p:txBody>
          <a:bodyPr/>
          <a:lstStyle/>
          <a:p>
            <a:fld id="{4570CB80-A883-4F2D-9E7F-95658124BC93}" type="slidenum">
              <a:rPr lang="de-DE" smtClean="0">
                <a:solidFill>
                  <a:schemeClr val="tx1"/>
                </a:solidFill>
              </a:rPr>
              <a:pPr/>
              <a:t>1</a:t>
            </a:fld>
            <a:r>
              <a:rPr lang="de-DE" dirty="0" smtClean="0">
                <a:solidFill>
                  <a:schemeClr val="tx1"/>
                </a:solidFill>
              </a:rPr>
              <a:t>/4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2" name="Textfeld 51"/>
          <p:cNvSpPr txBox="1"/>
          <p:nvPr/>
        </p:nvSpPr>
        <p:spPr>
          <a:xfrm>
            <a:off x="28604" y="2296823"/>
            <a:ext cx="1423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Instandhaltung (IH)</a:t>
            </a:r>
            <a:endParaRPr lang="de-DE" sz="1200" b="1" dirty="0" smtClean="0"/>
          </a:p>
        </p:txBody>
      </p:sp>
      <p:sp>
        <p:nvSpPr>
          <p:cNvPr id="54" name="Textfeld 53"/>
          <p:cNvSpPr txBox="1"/>
          <p:nvPr/>
        </p:nvSpPr>
        <p:spPr>
          <a:xfrm>
            <a:off x="17929" y="6351200"/>
            <a:ext cx="11623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Mitarbeiter MS</a:t>
            </a:r>
          </a:p>
        </p:txBody>
      </p:sp>
      <p:sp>
        <p:nvSpPr>
          <p:cNvPr id="56" name="Textfeld 55"/>
          <p:cNvSpPr txBox="1"/>
          <p:nvPr/>
        </p:nvSpPr>
        <p:spPr>
          <a:xfrm>
            <a:off x="47525" y="570877"/>
            <a:ext cx="1237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Geschäftsführer </a:t>
            </a:r>
          </a:p>
        </p:txBody>
      </p:sp>
      <p:cxnSp>
        <p:nvCxnSpPr>
          <p:cNvPr id="103" name="Gerade Verbindung 102"/>
          <p:cNvCxnSpPr/>
          <p:nvPr/>
        </p:nvCxnSpPr>
        <p:spPr>
          <a:xfrm>
            <a:off x="35496" y="1088740"/>
            <a:ext cx="9037004" cy="28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Gerade Verbindung 115"/>
          <p:cNvCxnSpPr/>
          <p:nvPr/>
        </p:nvCxnSpPr>
        <p:spPr>
          <a:xfrm>
            <a:off x="50052" y="1808820"/>
            <a:ext cx="90438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Gerade Verbindung 119"/>
          <p:cNvCxnSpPr/>
          <p:nvPr/>
        </p:nvCxnSpPr>
        <p:spPr>
          <a:xfrm>
            <a:off x="39108" y="4689140"/>
            <a:ext cx="90438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Gerade Verbindung 120"/>
          <p:cNvCxnSpPr/>
          <p:nvPr/>
        </p:nvCxnSpPr>
        <p:spPr>
          <a:xfrm>
            <a:off x="41344" y="6126614"/>
            <a:ext cx="90438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Gerade Verbindung 122"/>
          <p:cNvCxnSpPr/>
          <p:nvPr/>
        </p:nvCxnSpPr>
        <p:spPr>
          <a:xfrm flipV="1">
            <a:off x="1691394" y="152636"/>
            <a:ext cx="0" cy="66247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feld 58"/>
          <p:cNvSpPr txBox="1"/>
          <p:nvPr/>
        </p:nvSpPr>
        <p:spPr>
          <a:xfrm>
            <a:off x="35496" y="5170756"/>
            <a:ext cx="1757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Verantwortlicher Aus-</a:t>
            </a:r>
          </a:p>
          <a:p>
            <a:r>
              <a:rPr lang="de-DE" sz="1200" b="1" dirty="0" err="1" smtClean="0"/>
              <a:t>bildung</a:t>
            </a:r>
            <a:r>
              <a:rPr lang="de-DE" sz="1200" b="1" dirty="0" smtClean="0"/>
              <a:t> u. Qualifikation</a:t>
            </a:r>
          </a:p>
        </p:txBody>
      </p:sp>
      <p:sp>
        <p:nvSpPr>
          <p:cNvPr id="60" name="Flussdiagramm: Prozess 59"/>
          <p:cNvSpPr/>
          <p:nvPr/>
        </p:nvSpPr>
        <p:spPr>
          <a:xfrm>
            <a:off x="1975278" y="512817"/>
            <a:ext cx="1296144" cy="432048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63" name="Textfeld 62"/>
          <p:cNvSpPr txBox="1"/>
          <p:nvPr/>
        </p:nvSpPr>
        <p:spPr>
          <a:xfrm>
            <a:off x="1963554" y="498009"/>
            <a:ext cx="1319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Businessplanung/</a:t>
            </a:r>
          </a:p>
          <a:p>
            <a:pPr algn="ctr"/>
            <a:r>
              <a:rPr lang="de-DE" sz="1200" dirty="0" err="1" smtClean="0"/>
              <a:t>Personalentwickl</a:t>
            </a:r>
            <a:r>
              <a:rPr lang="de-DE" sz="1200" dirty="0" smtClean="0"/>
              <a:t>.</a:t>
            </a:r>
            <a:endParaRPr lang="de-DE" sz="1200" dirty="0"/>
          </a:p>
        </p:txBody>
      </p:sp>
      <p:sp>
        <p:nvSpPr>
          <p:cNvPr id="64" name="Flussdiagramm: Prozess 63"/>
          <p:cNvSpPr/>
          <p:nvPr/>
        </p:nvSpPr>
        <p:spPr>
          <a:xfrm>
            <a:off x="3582562" y="1228840"/>
            <a:ext cx="1296144" cy="432048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65" name="Textfeld 64"/>
          <p:cNvSpPr txBox="1"/>
          <p:nvPr/>
        </p:nvSpPr>
        <p:spPr>
          <a:xfrm>
            <a:off x="3591131" y="1214032"/>
            <a:ext cx="1279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Vorbereitung</a:t>
            </a:r>
          </a:p>
          <a:p>
            <a:pPr algn="ctr"/>
            <a:r>
              <a:rPr lang="de-DE" sz="1200" dirty="0" smtClean="0"/>
              <a:t>Personalgespräch</a:t>
            </a:r>
            <a:endParaRPr lang="de-DE" sz="1200" dirty="0"/>
          </a:p>
        </p:txBody>
      </p:sp>
      <p:sp>
        <p:nvSpPr>
          <p:cNvPr id="2" name="Freihandform 1"/>
          <p:cNvSpPr/>
          <p:nvPr/>
        </p:nvSpPr>
        <p:spPr>
          <a:xfrm>
            <a:off x="3277210" y="724205"/>
            <a:ext cx="299923" cy="716889"/>
          </a:xfrm>
          <a:custGeom>
            <a:avLst/>
            <a:gdLst>
              <a:gd name="connsiteX0" fmla="*/ 0 w 299923"/>
              <a:gd name="connsiteY0" fmla="*/ 0 h 716889"/>
              <a:gd name="connsiteX1" fmla="*/ 131673 w 299923"/>
              <a:gd name="connsiteY1" fmla="*/ 0 h 716889"/>
              <a:gd name="connsiteX2" fmla="*/ 138988 w 299923"/>
              <a:gd name="connsiteY2" fmla="*/ 716889 h 716889"/>
              <a:gd name="connsiteX3" fmla="*/ 299923 w 299923"/>
              <a:gd name="connsiteY3" fmla="*/ 716889 h 71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923" h="716889">
                <a:moveTo>
                  <a:pt x="0" y="0"/>
                </a:moveTo>
                <a:lnTo>
                  <a:pt x="131673" y="0"/>
                </a:lnTo>
                <a:cubicBezTo>
                  <a:pt x="134111" y="238963"/>
                  <a:pt x="136550" y="477926"/>
                  <a:pt x="138988" y="716889"/>
                </a:cubicBezTo>
                <a:lnTo>
                  <a:pt x="299923" y="716889"/>
                </a:ln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8" name="Freihandform 67"/>
          <p:cNvSpPr/>
          <p:nvPr/>
        </p:nvSpPr>
        <p:spPr>
          <a:xfrm flipV="1">
            <a:off x="4888721" y="731891"/>
            <a:ext cx="299923" cy="716889"/>
          </a:xfrm>
          <a:custGeom>
            <a:avLst/>
            <a:gdLst>
              <a:gd name="connsiteX0" fmla="*/ 0 w 299923"/>
              <a:gd name="connsiteY0" fmla="*/ 0 h 716889"/>
              <a:gd name="connsiteX1" fmla="*/ 131673 w 299923"/>
              <a:gd name="connsiteY1" fmla="*/ 0 h 716889"/>
              <a:gd name="connsiteX2" fmla="*/ 138988 w 299923"/>
              <a:gd name="connsiteY2" fmla="*/ 716889 h 716889"/>
              <a:gd name="connsiteX3" fmla="*/ 299923 w 299923"/>
              <a:gd name="connsiteY3" fmla="*/ 716889 h 71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923" h="716889">
                <a:moveTo>
                  <a:pt x="0" y="0"/>
                </a:moveTo>
                <a:lnTo>
                  <a:pt x="131673" y="0"/>
                </a:lnTo>
                <a:cubicBezTo>
                  <a:pt x="134111" y="238963"/>
                  <a:pt x="136550" y="477926"/>
                  <a:pt x="138988" y="716889"/>
                </a:cubicBezTo>
                <a:lnTo>
                  <a:pt x="299923" y="716889"/>
                </a:ln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Flussdiagramm: Prozess 69"/>
          <p:cNvSpPr/>
          <p:nvPr/>
        </p:nvSpPr>
        <p:spPr>
          <a:xfrm>
            <a:off x="5177555" y="521514"/>
            <a:ext cx="1296144" cy="432048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71" name="Textfeld 70"/>
          <p:cNvSpPr txBox="1"/>
          <p:nvPr/>
        </p:nvSpPr>
        <p:spPr>
          <a:xfrm>
            <a:off x="5186124" y="506706"/>
            <a:ext cx="1279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Durchführung</a:t>
            </a:r>
          </a:p>
          <a:p>
            <a:pPr algn="ctr"/>
            <a:r>
              <a:rPr lang="de-DE" sz="1200" dirty="0" smtClean="0"/>
              <a:t>Personalgespräch</a:t>
            </a:r>
            <a:endParaRPr lang="de-DE" sz="1200" dirty="0"/>
          </a:p>
        </p:txBody>
      </p:sp>
      <p:cxnSp>
        <p:nvCxnSpPr>
          <p:cNvPr id="73" name="Gerade Verbindung mit Pfeil 72"/>
          <p:cNvCxnSpPr>
            <a:endCxn id="34" idx="0"/>
          </p:cNvCxnSpPr>
          <p:nvPr/>
        </p:nvCxnSpPr>
        <p:spPr>
          <a:xfrm>
            <a:off x="6473700" y="723526"/>
            <a:ext cx="1914885" cy="5175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9"/>
          <p:cNvSpPr txBox="1"/>
          <p:nvPr/>
        </p:nvSpPr>
        <p:spPr>
          <a:xfrm>
            <a:off x="3953401" y="80628"/>
            <a:ext cx="1732013" cy="276999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PD Personal </a:t>
            </a:r>
            <a:r>
              <a:rPr lang="de-DE" sz="1200" b="1" dirty="0" smtClean="0"/>
              <a:t>14.03.2018 </a:t>
            </a:r>
            <a:endParaRPr lang="de-DE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160949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hteck 76"/>
          <p:cNvSpPr/>
          <p:nvPr/>
        </p:nvSpPr>
        <p:spPr>
          <a:xfrm>
            <a:off x="28604" y="1808819"/>
            <a:ext cx="9056636" cy="2880655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Textfeld 38"/>
          <p:cNvSpPr txBox="1"/>
          <p:nvPr/>
        </p:nvSpPr>
        <p:spPr>
          <a:xfrm>
            <a:off x="45932" y="1306366"/>
            <a:ext cx="8863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Assistenz P</a:t>
            </a:r>
          </a:p>
        </p:txBody>
      </p:sp>
      <p:sp>
        <p:nvSpPr>
          <p:cNvPr id="54" name="Textfeld 53"/>
          <p:cNvSpPr txBox="1"/>
          <p:nvPr/>
        </p:nvSpPr>
        <p:spPr>
          <a:xfrm>
            <a:off x="17929" y="6351200"/>
            <a:ext cx="11623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Mitarbeiter MS</a:t>
            </a:r>
          </a:p>
        </p:txBody>
      </p:sp>
      <p:sp>
        <p:nvSpPr>
          <p:cNvPr id="56" name="Textfeld 55"/>
          <p:cNvSpPr txBox="1"/>
          <p:nvPr/>
        </p:nvSpPr>
        <p:spPr>
          <a:xfrm>
            <a:off x="47525" y="570877"/>
            <a:ext cx="1237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Geschäftsführer </a:t>
            </a:r>
          </a:p>
        </p:txBody>
      </p:sp>
      <p:cxnSp>
        <p:nvCxnSpPr>
          <p:cNvPr id="103" name="Gerade Verbindung 102"/>
          <p:cNvCxnSpPr/>
          <p:nvPr/>
        </p:nvCxnSpPr>
        <p:spPr>
          <a:xfrm>
            <a:off x="35496" y="1088740"/>
            <a:ext cx="9037004" cy="28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Gerade Verbindung 115"/>
          <p:cNvCxnSpPr/>
          <p:nvPr/>
        </p:nvCxnSpPr>
        <p:spPr>
          <a:xfrm>
            <a:off x="50052" y="1808820"/>
            <a:ext cx="90438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Gerade Verbindung 119"/>
          <p:cNvCxnSpPr/>
          <p:nvPr/>
        </p:nvCxnSpPr>
        <p:spPr>
          <a:xfrm>
            <a:off x="39108" y="4689140"/>
            <a:ext cx="90438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Gerade Verbindung 120"/>
          <p:cNvCxnSpPr/>
          <p:nvPr/>
        </p:nvCxnSpPr>
        <p:spPr>
          <a:xfrm>
            <a:off x="41344" y="6126614"/>
            <a:ext cx="90438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Gerade Verbindung 122"/>
          <p:cNvCxnSpPr/>
          <p:nvPr/>
        </p:nvCxnSpPr>
        <p:spPr>
          <a:xfrm flipV="1">
            <a:off x="1691394" y="152636"/>
            <a:ext cx="0" cy="66247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feld 58"/>
          <p:cNvSpPr txBox="1"/>
          <p:nvPr/>
        </p:nvSpPr>
        <p:spPr>
          <a:xfrm>
            <a:off x="35496" y="5170756"/>
            <a:ext cx="1757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Verantwortlicher Aus-</a:t>
            </a:r>
          </a:p>
          <a:p>
            <a:r>
              <a:rPr lang="de-DE" sz="1200" b="1" dirty="0" err="1" smtClean="0"/>
              <a:t>bildung</a:t>
            </a:r>
            <a:r>
              <a:rPr lang="de-DE" sz="1200" b="1" dirty="0" smtClean="0"/>
              <a:t> u. Qualifikation</a:t>
            </a:r>
          </a:p>
        </p:txBody>
      </p:sp>
      <p:cxnSp>
        <p:nvCxnSpPr>
          <p:cNvPr id="30" name="Gerade Verbindung mit Pfeil 29"/>
          <p:cNvCxnSpPr/>
          <p:nvPr/>
        </p:nvCxnSpPr>
        <p:spPr>
          <a:xfrm flipV="1">
            <a:off x="6977491" y="3604292"/>
            <a:ext cx="149629" cy="4096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ussdiagramm: Auszug 30"/>
          <p:cNvSpPr/>
          <p:nvPr/>
        </p:nvSpPr>
        <p:spPr>
          <a:xfrm rot="5400000" flipH="1">
            <a:off x="1770793" y="555676"/>
            <a:ext cx="432048" cy="346049"/>
          </a:xfrm>
          <a:prstGeom prst="flowChartExtra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Textfeld 31"/>
          <p:cNvSpPr txBox="1"/>
          <p:nvPr/>
        </p:nvSpPr>
        <p:spPr>
          <a:xfrm>
            <a:off x="1827155" y="585314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1</a:t>
            </a:r>
            <a:endParaRPr lang="de-DE" sz="1200" dirty="0"/>
          </a:p>
        </p:txBody>
      </p:sp>
      <p:cxnSp>
        <p:nvCxnSpPr>
          <p:cNvPr id="33" name="Gerade Verbindung mit Pfeil 32"/>
          <p:cNvCxnSpPr>
            <a:endCxn id="49" idx="0"/>
          </p:cNvCxnSpPr>
          <p:nvPr/>
        </p:nvCxnSpPr>
        <p:spPr>
          <a:xfrm>
            <a:off x="4645675" y="1667052"/>
            <a:ext cx="398" cy="4605104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lussdiagramm: Prozess 35"/>
          <p:cNvSpPr/>
          <p:nvPr/>
        </p:nvSpPr>
        <p:spPr>
          <a:xfrm>
            <a:off x="7127453" y="4834400"/>
            <a:ext cx="1296144" cy="432048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37" name="Textfeld 36"/>
          <p:cNvSpPr txBox="1"/>
          <p:nvPr/>
        </p:nvSpPr>
        <p:spPr>
          <a:xfrm>
            <a:off x="7106656" y="4819592"/>
            <a:ext cx="1337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Aktualisierung der</a:t>
            </a:r>
          </a:p>
          <a:p>
            <a:pPr algn="ctr"/>
            <a:r>
              <a:rPr lang="de-DE" sz="1200" dirty="0" err="1" smtClean="0"/>
              <a:t>Quali</a:t>
            </a:r>
            <a:r>
              <a:rPr lang="de-DE" sz="1200" dirty="0" smtClean="0"/>
              <a:t>-Matrix</a:t>
            </a:r>
            <a:endParaRPr lang="de-DE" sz="1200" dirty="0"/>
          </a:p>
        </p:txBody>
      </p:sp>
      <p:sp>
        <p:nvSpPr>
          <p:cNvPr id="38" name="Flussdiagramm: Prozess 37"/>
          <p:cNvSpPr/>
          <p:nvPr/>
        </p:nvSpPr>
        <p:spPr>
          <a:xfrm>
            <a:off x="2470161" y="512817"/>
            <a:ext cx="1296144" cy="432048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40" name="Textfeld 39"/>
          <p:cNvSpPr txBox="1"/>
          <p:nvPr/>
        </p:nvSpPr>
        <p:spPr>
          <a:xfrm>
            <a:off x="2454717" y="498009"/>
            <a:ext cx="1327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Entscheidung zur</a:t>
            </a:r>
          </a:p>
          <a:p>
            <a:pPr algn="ctr"/>
            <a:r>
              <a:rPr lang="de-DE" sz="1200" dirty="0" err="1" smtClean="0"/>
              <a:t>Personalentwickl</a:t>
            </a:r>
            <a:r>
              <a:rPr lang="de-DE" sz="1200" dirty="0" smtClean="0"/>
              <a:t>.</a:t>
            </a:r>
            <a:endParaRPr lang="de-DE" sz="1200" dirty="0"/>
          </a:p>
        </p:txBody>
      </p:sp>
      <p:cxnSp>
        <p:nvCxnSpPr>
          <p:cNvPr id="41" name="Gerade Verbindung mit Pfeil 40"/>
          <p:cNvCxnSpPr/>
          <p:nvPr/>
        </p:nvCxnSpPr>
        <p:spPr>
          <a:xfrm rot="16200000" flipH="1">
            <a:off x="2303956" y="579457"/>
            <a:ext cx="679" cy="28803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>
            <a:endCxn id="47" idx="1"/>
          </p:cNvCxnSpPr>
          <p:nvPr/>
        </p:nvCxnSpPr>
        <p:spPr>
          <a:xfrm flipV="1">
            <a:off x="5292081" y="1439796"/>
            <a:ext cx="262399" cy="1545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reihandform 43"/>
          <p:cNvSpPr/>
          <p:nvPr/>
        </p:nvSpPr>
        <p:spPr>
          <a:xfrm>
            <a:off x="6827530" y="1439795"/>
            <a:ext cx="299923" cy="3610629"/>
          </a:xfrm>
          <a:custGeom>
            <a:avLst/>
            <a:gdLst>
              <a:gd name="connsiteX0" fmla="*/ 0 w 299923"/>
              <a:gd name="connsiteY0" fmla="*/ 0 h 716889"/>
              <a:gd name="connsiteX1" fmla="*/ 131673 w 299923"/>
              <a:gd name="connsiteY1" fmla="*/ 0 h 716889"/>
              <a:gd name="connsiteX2" fmla="*/ 138988 w 299923"/>
              <a:gd name="connsiteY2" fmla="*/ 716889 h 716889"/>
              <a:gd name="connsiteX3" fmla="*/ 299923 w 299923"/>
              <a:gd name="connsiteY3" fmla="*/ 716889 h 71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923" h="716889">
                <a:moveTo>
                  <a:pt x="0" y="0"/>
                </a:moveTo>
                <a:lnTo>
                  <a:pt x="131673" y="0"/>
                </a:lnTo>
                <a:cubicBezTo>
                  <a:pt x="134111" y="238963"/>
                  <a:pt x="136550" y="477926"/>
                  <a:pt x="138988" y="716889"/>
                </a:cubicBezTo>
                <a:lnTo>
                  <a:pt x="299923" y="716889"/>
                </a:ln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Flussdiagramm: Prozess 44"/>
          <p:cNvSpPr/>
          <p:nvPr/>
        </p:nvSpPr>
        <p:spPr>
          <a:xfrm>
            <a:off x="3983745" y="1226048"/>
            <a:ext cx="1296144" cy="432048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46" name="Textfeld 45"/>
          <p:cNvSpPr txBox="1"/>
          <p:nvPr/>
        </p:nvSpPr>
        <p:spPr>
          <a:xfrm>
            <a:off x="3959932" y="1211240"/>
            <a:ext cx="1343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Erstellung </a:t>
            </a:r>
            <a:r>
              <a:rPr lang="de-DE" sz="1200" dirty="0" err="1" smtClean="0"/>
              <a:t>zugehö</a:t>
            </a:r>
            <a:r>
              <a:rPr lang="de-DE" sz="1200" dirty="0" smtClean="0"/>
              <a:t>-</a:t>
            </a:r>
          </a:p>
          <a:p>
            <a:pPr algn="ctr"/>
            <a:r>
              <a:rPr lang="de-DE" sz="1200" dirty="0" err="1" smtClean="0"/>
              <a:t>riger</a:t>
            </a:r>
            <a:r>
              <a:rPr lang="de-DE" sz="1200" dirty="0" smtClean="0"/>
              <a:t> Dokumente</a:t>
            </a:r>
            <a:endParaRPr lang="de-DE" sz="1200" dirty="0"/>
          </a:p>
        </p:txBody>
      </p:sp>
      <p:sp>
        <p:nvSpPr>
          <p:cNvPr id="47" name="Flussdiagramm: Prozess 46"/>
          <p:cNvSpPr/>
          <p:nvPr/>
        </p:nvSpPr>
        <p:spPr>
          <a:xfrm>
            <a:off x="5554480" y="1223772"/>
            <a:ext cx="1296144" cy="432048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48" name="Textfeld 47"/>
          <p:cNvSpPr txBox="1"/>
          <p:nvPr/>
        </p:nvSpPr>
        <p:spPr>
          <a:xfrm>
            <a:off x="5577572" y="1208964"/>
            <a:ext cx="12499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Information über</a:t>
            </a:r>
          </a:p>
          <a:p>
            <a:pPr algn="ctr"/>
            <a:r>
              <a:rPr lang="de-DE" sz="1200" dirty="0" err="1" smtClean="0"/>
              <a:t>Personalentwckl</a:t>
            </a:r>
            <a:r>
              <a:rPr lang="de-DE" sz="1200" dirty="0" smtClean="0"/>
              <a:t>.</a:t>
            </a:r>
            <a:endParaRPr lang="de-DE" sz="1200" dirty="0"/>
          </a:p>
        </p:txBody>
      </p:sp>
      <p:sp>
        <p:nvSpPr>
          <p:cNvPr id="49" name="Flussdiagramm: Dokument 48"/>
          <p:cNvSpPr/>
          <p:nvPr/>
        </p:nvSpPr>
        <p:spPr>
          <a:xfrm>
            <a:off x="4178021" y="6272156"/>
            <a:ext cx="936104" cy="432048"/>
          </a:xfrm>
          <a:prstGeom prst="flowChartDocumen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Textfeld 49"/>
          <p:cNvSpPr txBox="1"/>
          <p:nvPr/>
        </p:nvSpPr>
        <p:spPr>
          <a:xfrm>
            <a:off x="4127442" y="6237312"/>
            <a:ext cx="8426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Vertrag/</a:t>
            </a:r>
          </a:p>
          <a:p>
            <a:r>
              <a:rPr lang="de-DE" sz="1200" dirty="0" smtClean="0"/>
              <a:t>Kündigung</a:t>
            </a:r>
            <a:endParaRPr lang="de-DE" sz="1200" dirty="0"/>
          </a:p>
        </p:txBody>
      </p:sp>
      <p:sp>
        <p:nvSpPr>
          <p:cNvPr id="51" name="Freihandform 50"/>
          <p:cNvSpPr/>
          <p:nvPr/>
        </p:nvSpPr>
        <p:spPr>
          <a:xfrm>
            <a:off x="3768474" y="722907"/>
            <a:ext cx="215272" cy="716889"/>
          </a:xfrm>
          <a:custGeom>
            <a:avLst/>
            <a:gdLst>
              <a:gd name="connsiteX0" fmla="*/ 0 w 299923"/>
              <a:gd name="connsiteY0" fmla="*/ 0 h 716889"/>
              <a:gd name="connsiteX1" fmla="*/ 131673 w 299923"/>
              <a:gd name="connsiteY1" fmla="*/ 0 h 716889"/>
              <a:gd name="connsiteX2" fmla="*/ 138988 w 299923"/>
              <a:gd name="connsiteY2" fmla="*/ 716889 h 716889"/>
              <a:gd name="connsiteX3" fmla="*/ 299923 w 299923"/>
              <a:gd name="connsiteY3" fmla="*/ 716889 h 71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923" h="716889">
                <a:moveTo>
                  <a:pt x="0" y="0"/>
                </a:moveTo>
                <a:lnTo>
                  <a:pt x="131673" y="0"/>
                </a:lnTo>
                <a:cubicBezTo>
                  <a:pt x="134111" y="238963"/>
                  <a:pt x="136550" y="477926"/>
                  <a:pt x="138988" y="716889"/>
                </a:cubicBezTo>
                <a:lnTo>
                  <a:pt x="299923" y="716889"/>
                </a:ln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Flussdiagramm: Dokument 54"/>
          <p:cNvSpPr/>
          <p:nvPr/>
        </p:nvSpPr>
        <p:spPr>
          <a:xfrm>
            <a:off x="7301030" y="5585875"/>
            <a:ext cx="936104" cy="432048"/>
          </a:xfrm>
          <a:prstGeom prst="flowChartDocumen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Textfeld 56"/>
          <p:cNvSpPr txBox="1"/>
          <p:nvPr/>
        </p:nvSpPr>
        <p:spPr>
          <a:xfrm>
            <a:off x="7285750" y="5619447"/>
            <a:ext cx="9703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err="1" smtClean="0"/>
              <a:t>Quali</a:t>
            </a:r>
            <a:r>
              <a:rPr lang="de-DE" sz="1200" dirty="0" smtClean="0"/>
              <a:t>-Matrix</a:t>
            </a:r>
            <a:endParaRPr lang="de-DE" sz="1200" dirty="0"/>
          </a:p>
        </p:txBody>
      </p:sp>
      <p:cxnSp>
        <p:nvCxnSpPr>
          <p:cNvPr id="58" name="Gerade Verbindung mit Pfeil 57"/>
          <p:cNvCxnSpPr>
            <a:endCxn id="55" idx="0"/>
          </p:cNvCxnSpPr>
          <p:nvPr/>
        </p:nvCxnSpPr>
        <p:spPr>
          <a:xfrm flipH="1">
            <a:off x="7769082" y="5265204"/>
            <a:ext cx="7726" cy="320671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Flussdiagramm: Prozess 60"/>
          <p:cNvSpPr/>
          <p:nvPr/>
        </p:nvSpPr>
        <p:spPr>
          <a:xfrm>
            <a:off x="7137030" y="3381476"/>
            <a:ext cx="1296144" cy="432048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62" name="Textfeld 61"/>
          <p:cNvSpPr txBox="1"/>
          <p:nvPr/>
        </p:nvSpPr>
        <p:spPr>
          <a:xfrm>
            <a:off x="7216324" y="3366668"/>
            <a:ext cx="11375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Aktualisierung </a:t>
            </a:r>
          </a:p>
          <a:p>
            <a:pPr algn="ctr"/>
            <a:r>
              <a:rPr lang="de-DE" sz="1200" dirty="0" smtClean="0"/>
              <a:t>„</a:t>
            </a:r>
            <a:r>
              <a:rPr lang="de-DE" sz="1200" dirty="0" err="1" smtClean="0"/>
              <a:t>Virtic</a:t>
            </a:r>
            <a:r>
              <a:rPr lang="de-DE" sz="1200" dirty="0" smtClean="0"/>
              <a:t>“</a:t>
            </a:r>
            <a:endParaRPr lang="de-DE" sz="1200" dirty="0"/>
          </a:p>
        </p:txBody>
      </p:sp>
      <p:cxnSp>
        <p:nvCxnSpPr>
          <p:cNvPr id="66" name="Gerade Verbindung mit Pfeil 65"/>
          <p:cNvCxnSpPr/>
          <p:nvPr/>
        </p:nvCxnSpPr>
        <p:spPr>
          <a:xfrm flipH="1">
            <a:off x="7772762" y="3825044"/>
            <a:ext cx="4046" cy="29364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Flussdiagramm: Datenträger mit direktem Zugriff 66"/>
          <p:cNvSpPr/>
          <p:nvPr/>
        </p:nvSpPr>
        <p:spPr>
          <a:xfrm>
            <a:off x="7159130" y="4113076"/>
            <a:ext cx="1227263" cy="432048"/>
          </a:xfrm>
          <a:prstGeom prst="flowChartMagneticDru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9" name="Freihandform 68"/>
          <p:cNvSpPr/>
          <p:nvPr/>
        </p:nvSpPr>
        <p:spPr>
          <a:xfrm flipV="1">
            <a:off x="8448541" y="2168524"/>
            <a:ext cx="299923" cy="2880655"/>
          </a:xfrm>
          <a:custGeom>
            <a:avLst/>
            <a:gdLst>
              <a:gd name="connsiteX0" fmla="*/ 0 w 299923"/>
              <a:gd name="connsiteY0" fmla="*/ 0 h 716889"/>
              <a:gd name="connsiteX1" fmla="*/ 131673 w 299923"/>
              <a:gd name="connsiteY1" fmla="*/ 0 h 716889"/>
              <a:gd name="connsiteX2" fmla="*/ 138988 w 299923"/>
              <a:gd name="connsiteY2" fmla="*/ 716889 h 716889"/>
              <a:gd name="connsiteX3" fmla="*/ 299923 w 299923"/>
              <a:gd name="connsiteY3" fmla="*/ 716889 h 71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923" h="716889">
                <a:moveTo>
                  <a:pt x="0" y="0"/>
                </a:moveTo>
                <a:lnTo>
                  <a:pt x="131673" y="0"/>
                </a:lnTo>
                <a:cubicBezTo>
                  <a:pt x="134111" y="238963"/>
                  <a:pt x="136550" y="477926"/>
                  <a:pt x="138988" y="716889"/>
                </a:cubicBezTo>
                <a:lnTo>
                  <a:pt x="299923" y="716889"/>
                </a:ln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72" name="Gerade Verbindung mit Pfeil 71"/>
          <p:cNvCxnSpPr/>
          <p:nvPr/>
        </p:nvCxnSpPr>
        <p:spPr>
          <a:xfrm flipV="1">
            <a:off x="8438441" y="3604632"/>
            <a:ext cx="149629" cy="4096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feld 77"/>
          <p:cNvSpPr txBox="1"/>
          <p:nvPr/>
        </p:nvSpPr>
        <p:spPr>
          <a:xfrm>
            <a:off x="7139956" y="4190613"/>
            <a:ext cx="8901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Einsatzplan</a:t>
            </a:r>
            <a:endParaRPr lang="de-DE" sz="1200" dirty="0"/>
          </a:p>
        </p:txBody>
      </p:sp>
      <p:grpSp>
        <p:nvGrpSpPr>
          <p:cNvPr id="79" name="Gruppieren 78"/>
          <p:cNvGrpSpPr/>
          <p:nvPr/>
        </p:nvGrpSpPr>
        <p:grpSpPr>
          <a:xfrm>
            <a:off x="8746271" y="1952836"/>
            <a:ext cx="362233" cy="432048"/>
            <a:chOff x="8746271" y="1952836"/>
            <a:chExt cx="362233" cy="432048"/>
          </a:xfrm>
        </p:grpSpPr>
        <p:sp>
          <p:nvSpPr>
            <p:cNvPr id="80" name="Flussdiagramm: Auszug 79"/>
            <p:cNvSpPr/>
            <p:nvPr/>
          </p:nvSpPr>
          <p:spPr>
            <a:xfrm rot="16200000">
              <a:off x="8703272" y="1995835"/>
              <a:ext cx="432048" cy="346049"/>
            </a:xfrm>
            <a:prstGeom prst="flowChartExtra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1" name="Textfeld 80"/>
            <p:cNvSpPr txBox="1"/>
            <p:nvPr/>
          </p:nvSpPr>
          <p:spPr>
            <a:xfrm>
              <a:off x="8845291" y="2025473"/>
              <a:ext cx="26321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1200" dirty="0" smtClean="0"/>
                <a:t>2</a:t>
              </a:r>
              <a:endParaRPr lang="de-DE" sz="1200" dirty="0"/>
            </a:p>
          </p:txBody>
        </p:sp>
      </p:grpSp>
      <p:sp>
        <p:nvSpPr>
          <p:cNvPr id="60" name="Foliennummernplatzhalter 64"/>
          <p:cNvSpPr>
            <a:spLocks noGrp="1"/>
          </p:cNvSpPr>
          <p:nvPr>
            <p:ph type="sldNum" sz="quarter" idx="12"/>
          </p:nvPr>
        </p:nvSpPr>
        <p:spPr>
          <a:xfrm>
            <a:off x="8396420" y="6304235"/>
            <a:ext cx="406388" cy="365125"/>
          </a:xfrm>
        </p:spPr>
        <p:txBody>
          <a:bodyPr/>
          <a:lstStyle/>
          <a:p>
            <a:fld id="{4570CB80-A883-4F2D-9E7F-95658124BC93}" type="slidenum">
              <a:rPr lang="de-DE" smtClean="0">
                <a:solidFill>
                  <a:schemeClr val="tx1"/>
                </a:solidFill>
              </a:rPr>
              <a:pPr/>
              <a:t>2</a:t>
            </a:fld>
            <a:r>
              <a:rPr lang="de-DE" dirty="0" smtClean="0">
                <a:solidFill>
                  <a:schemeClr val="tx1"/>
                </a:solidFill>
              </a:rPr>
              <a:t>/4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4" name="Textfeld 63"/>
          <p:cNvSpPr txBox="1"/>
          <p:nvPr/>
        </p:nvSpPr>
        <p:spPr>
          <a:xfrm>
            <a:off x="28604" y="2296823"/>
            <a:ext cx="1423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Instandhaltung (IH)</a:t>
            </a:r>
            <a:endParaRPr lang="de-DE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255830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hteck 76"/>
          <p:cNvSpPr/>
          <p:nvPr/>
        </p:nvSpPr>
        <p:spPr>
          <a:xfrm>
            <a:off x="28604" y="1808819"/>
            <a:ext cx="9056636" cy="2880655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Textfeld 38"/>
          <p:cNvSpPr txBox="1"/>
          <p:nvPr/>
        </p:nvSpPr>
        <p:spPr>
          <a:xfrm>
            <a:off x="45932" y="1306366"/>
            <a:ext cx="8863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Assistenz P</a:t>
            </a:r>
          </a:p>
        </p:txBody>
      </p:sp>
      <p:sp>
        <p:nvSpPr>
          <p:cNvPr id="54" name="Textfeld 53"/>
          <p:cNvSpPr txBox="1"/>
          <p:nvPr/>
        </p:nvSpPr>
        <p:spPr>
          <a:xfrm>
            <a:off x="17929" y="6351200"/>
            <a:ext cx="11623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Mitarbeiter MS</a:t>
            </a:r>
          </a:p>
        </p:txBody>
      </p:sp>
      <p:sp>
        <p:nvSpPr>
          <p:cNvPr id="56" name="Textfeld 55"/>
          <p:cNvSpPr txBox="1"/>
          <p:nvPr/>
        </p:nvSpPr>
        <p:spPr>
          <a:xfrm>
            <a:off x="47525" y="570877"/>
            <a:ext cx="1237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Geschäftsführer </a:t>
            </a:r>
          </a:p>
        </p:txBody>
      </p:sp>
      <p:cxnSp>
        <p:nvCxnSpPr>
          <p:cNvPr id="103" name="Gerade Verbindung 102"/>
          <p:cNvCxnSpPr/>
          <p:nvPr/>
        </p:nvCxnSpPr>
        <p:spPr>
          <a:xfrm>
            <a:off x="35496" y="1088740"/>
            <a:ext cx="9037004" cy="28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Gerade Verbindung 115"/>
          <p:cNvCxnSpPr/>
          <p:nvPr/>
        </p:nvCxnSpPr>
        <p:spPr>
          <a:xfrm>
            <a:off x="50052" y="1808820"/>
            <a:ext cx="90438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Gerade Verbindung 119"/>
          <p:cNvCxnSpPr/>
          <p:nvPr/>
        </p:nvCxnSpPr>
        <p:spPr>
          <a:xfrm>
            <a:off x="39108" y="4689140"/>
            <a:ext cx="90438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Gerade Verbindung 120"/>
          <p:cNvCxnSpPr/>
          <p:nvPr/>
        </p:nvCxnSpPr>
        <p:spPr>
          <a:xfrm>
            <a:off x="41344" y="6126614"/>
            <a:ext cx="90438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Gerade Verbindung 122"/>
          <p:cNvCxnSpPr/>
          <p:nvPr/>
        </p:nvCxnSpPr>
        <p:spPr>
          <a:xfrm flipV="1">
            <a:off x="1691394" y="152636"/>
            <a:ext cx="0" cy="66247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feld 58"/>
          <p:cNvSpPr txBox="1"/>
          <p:nvPr/>
        </p:nvSpPr>
        <p:spPr>
          <a:xfrm>
            <a:off x="35496" y="5170756"/>
            <a:ext cx="1757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Verantwortlicher Aus-</a:t>
            </a:r>
          </a:p>
          <a:p>
            <a:r>
              <a:rPr lang="de-DE" sz="1200" b="1" dirty="0" err="1" smtClean="0"/>
              <a:t>bildung</a:t>
            </a:r>
            <a:r>
              <a:rPr lang="de-DE" sz="1200" b="1" dirty="0" smtClean="0"/>
              <a:t> u. Qualifikation</a:t>
            </a:r>
          </a:p>
        </p:txBody>
      </p:sp>
      <p:grpSp>
        <p:nvGrpSpPr>
          <p:cNvPr id="60" name="Gruppieren 59"/>
          <p:cNvGrpSpPr/>
          <p:nvPr/>
        </p:nvGrpSpPr>
        <p:grpSpPr>
          <a:xfrm>
            <a:off x="1764031" y="1952837"/>
            <a:ext cx="359697" cy="432048"/>
            <a:chOff x="31136" y="1952837"/>
            <a:chExt cx="359697" cy="432048"/>
          </a:xfrm>
        </p:grpSpPr>
        <p:sp>
          <p:nvSpPr>
            <p:cNvPr id="63" name="Flussdiagramm: Auszug 62"/>
            <p:cNvSpPr/>
            <p:nvPr/>
          </p:nvSpPr>
          <p:spPr>
            <a:xfrm rot="5400000" flipH="1">
              <a:off x="1785" y="1995836"/>
              <a:ext cx="432048" cy="346049"/>
            </a:xfrm>
            <a:prstGeom prst="flowChartExtra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4" name="Textfeld 63"/>
            <p:cNvSpPr txBox="1"/>
            <p:nvPr/>
          </p:nvSpPr>
          <p:spPr>
            <a:xfrm>
              <a:off x="31136" y="2025474"/>
              <a:ext cx="26321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1200" dirty="0" smtClean="0"/>
                <a:t>2</a:t>
              </a:r>
              <a:endParaRPr lang="de-DE" sz="1200" dirty="0"/>
            </a:p>
          </p:txBody>
        </p:sp>
      </p:grpSp>
      <p:cxnSp>
        <p:nvCxnSpPr>
          <p:cNvPr id="65" name="Gerade Verbindung mit Pfeil 64"/>
          <p:cNvCxnSpPr/>
          <p:nvPr/>
        </p:nvCxnSpPr>
        <p:spPr>
          <a:xfrm rot="16200000" flipH="1">
            <a:off x="2267404" y="2016553"/>
            <a:ext cx="679" cy="28803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Flussdiagramm: Prozess 67"/>
          <p:cNvSpPr/>
          <p:nvPr/>
        </p:nvSpPr>
        <p:spPr>
          <a:xfrm>
            <a:off x="2411760" y="1952499"/>
            <a:ext cx="1296144" cy="432048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70" name="Textfeld 69"/>
          <p:cNvSpPr txBox="1"/>
          <p:nvPr/>
        </p:nvSpPr>
        <p:spPr>
          <a:xfrm>
            <a:off x="2533690" y="1937691"/>
            <a:ext cx="1052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Erstellung des</a:t>
            </a:r>
          </a:p>
          <a:p>
            <a:pPr algn="ctr"/>
            <a:r>
              <a:rPr lang="de-DE" sz="1200" dirty="0" smtClean="0"/>
              <a:t>Wochenplans</a:t>
            </a:r>
            <a:endParaRPr lang="de-DE" sz="1200" dirty="0"/>
          </a:p>
        </p:txBody>
      </p:sp>
      <p:cxnSp>
        <p:nvCxnSpPr>
          <p:cNvPr id="71" name="Gerade Verbindung mit Pfeil 70"/>
          <p:cNvCxnSpPr/>
          <p:nvPr/>
        </p:nvCxnSpPr>
        <p:spPr>
          <a:xfrm rot="16200000" flipH="1">
            <a:off x="3851346" y="2015658"/>
            <a:ext cx="679" cy="28803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Gerade Verbindung mit Pfeil 72"/>
          <p:cNvCxnSpPr/>
          <p:nvPr/>
        </p:nvCxnSpPr>
        <p:spPr>
          <a:xfrm flipV="1">
            <a:off x="3080429" y="2385279"/>
            <a:ext cx="679" cy="28803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Flussdiagramm: Vordefinierter Prozess 73"/>
          <p:cNvSpPr/>
          <p:nvPr/>
        </p:nvSpPr>
        <p:spPr>
          <a:xfrm>
            <a:off x="2615795" y="2679249"/>
            <a:ext cx="936104" cy="458321"/>
          </a:xfrm>
          <a:prstGeom prst="flowChartPredefinedProcess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Textfeld 74"/>
          <p:cNvSpPr txBox="1"/>
          <p:nvPr/>
        </p:nvSpPr>
        <p:spPr>
          <a:xfrm>
            <a:off x="2747857" y="2673311"/>
            <a:ext cx="6719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PD</a:t>
            </a:r>
          </a:p>
          <a:p>
            <a:pPr algn="ctr"/>
            <a:r>
              <a:rPr lang="de-DE" sz="1200" dirty="0" smtClean="0"/>
              <a:t>SCS / IH</a:t>
            </a:r>
            <a:endParaRPr lang="de-DE" sz="1200" dirty="0"/>
          </a:p>
        </p:txBody>
      </p:sp>
      <p:sp>
        <p:nvSpPr>
          <p:cNvPr id="76" name="Flussdiagramm: Dokument 75"/>
          <p:cNvSpPr/>
          <p:nvPr/>
        </p:nvSpPr>
        <p:spPr>
          <a:xfrm>
            <a:off x="4175956" y="6273316"/>
            <a:ext cx="936104" cy="432048"/>
          </a:xfrm>
          <a:prstGeom prst="flowChartDocumen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Textfeld 81"/>
          <p:cNvSpPr txBox="1"/>
          <p:nvPr/>
        </p:nvSpPr>
        <p:spPr>
          <a:xfrm>
            <a:off x="4161063" y="6342572"/>
            <a:ext cx="9684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Wochenplan</a:t>
            </a:r>
            <a:endParaRPr lang="de-DE" sz="1200" dirty="0"/>
          </a:p>
        </p:txBody>
      </p:sp>
      <p:cxnSp>
        <p:nvCxnSpPr>
          <p:cNvPr id="83" name="Gerade Verbindung mit Pfeil 82"/>
          <p:cNvCxnSpPr/>
          <p:nvPr/>
        </p:nvCxnSpPr>
        <p:spPr>
          <a:xfrm>
            <a:off x="4621631" y="2374410"/>
            <a:ext cx="22377" cy="3898906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Flussdiagramm: Prozess 83"/>
          <p:cNvSpPr/>
          <p:nvPr/>
        </p:nvSpPr>
        <p:spPr>
          <a:xfrm>
            <a:off x="7164288" y="1951979"/>
            <a:ext cx="1296144" cy="432048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85" name="Textfeld 84"/>
          <p:cNvSpPr txBox="1"/>
          <p:nvPr/>
        </p:nvSpPr>
        <p:spPr>
          <a:xfrm>
            <a:off x="7220630" y="1937171"/>
            <a:ext cx="1183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Erstellung tägl.</a:t>
            </a:r>
          </a:p>
          <a:p>
            <a:pPr algn="ctr"/>
            <a:r>
              <a:rPr lang="de-DE" sz="1200" dirty="0" smtClean="0"/>
              <a:t>Arbeitsaufträge</a:t>
            </a:r>
            <a:endParaRPr lang="de-DE" sz="1200" dirty="0"/>
          </a:p>
        </p:txBody>
      </p:sp>
      <p:sp>
        <p:nvSpPr>
          <p:cNvPr id="86" name="Flussdiagramm: Prozess 85"/>
          <p:cNvSpPr/>
          <p:nvPr/>
        </p:nvSpPr>
        <p:spPr>
          <a:xfrm>
            <a:off x="3983762" y="1939467"/>
            <a:ext cx="1296144" cy="432048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87" name="Textfeld 86"/>
          <p:cNvSpPr txBox="1"/>
          <p:nvPr/>
        </p:nvSpPr>
        <p:spPr>
          <a:xfrm>
            <a:off x="4136265" y="1925402"/>
            <a:ext cx="968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Versand</a:t>
            </a:r>
          </a:p>
          <a:p>
            <a:pPr algn="ctr"/>
            <a:r>
              <a:rPr lang="de-DE" sz="1200" dirty="0" smtClean="0"/>
              <a:t>Wochenplan</a:t>
            </a:r>
            <a:endParaRPr lang="de-DE" sz="1200" dirty="0"/>
          </a:p>
        </p:txBody>
      </p:sp>
      <p:cxnSp>
        <p:nvCxnSpPr>
          <p:cNvPr id="88" name="Gerade Verbindung mit Pfeil 87"/>
          <p:cNvCxnSpPr/>
          <p:nvPr/>
        </p:nvCxnSpPr>
        <p:spPr>
          <a:xfrm rot="16200000" flipH="1">
            <a:off x="8608987" y="2016626"/>
            <a:ext cx="679" cy="28803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Flussdiagramm: Prozess 88"/>
          <p:cNvSpPr/>
          <p:nvPr/>
        </p:nvSpPr>
        <p:spPr>
          <a:xfrm>
            <a:off x="5556822" y="3381476"/>
            <a:ext cx="1296144" cy="432048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90" name="Textfeld 89"/>
          <p:cNvSpPr txBox="1"/>
          <p:nvPr/>
        </p:nvSpPr>
        <p:spPr>
          <a:xfrm>
            <a:off x="5515283" y="3366668"/>
            <a:ext cx="1379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Aktualisierung der</a:t>
            </a:r>
          </a:p>
          <a:p>
            <a:pPr algn="ctr"/>
            <a:r>
              <a:rPr lang="de-DE" sz="1200" dirty="0" smtClean="0"/>
              <a:t>Datei „Einsatzplan“</a:t>
            </a:r>
            <a:endParaRPr lang="de-DE" sz="1200" dirty="0"/>
          </a:p>
        </p:txBody>
      </p:sp>
      <p:sp>
        <p:nvSpPr>
          <p:cNvPr id="91" name="Freihandform 90"/>
          <p:cNvSpPr/>
          <p:nvPr/>
        </p:nvSpPr>
        <p:spPr>
          <a:xfrm>
            <a:off x="5287409" y="2160014"/>
            <a:ext cx="269413" cy="1437486"/>
          </a:xfrm>
          <a:custGeom>
            <a:avLst/>
            <a:gdLst>
              <a:gd name="connsiteX0" fmla="*/ 0 w 299923"/>
              <a:gd name="connsiteY0" fmla="*/ 0 h 716889"/>
              <a:gd name="connsiteX1" fmla="*/ 131673 w 299923"/>
              <a:gd name="connsiteY1" fmla="*/ 0 h 716889"/>
              <a:gd name="connsiteX2" fmla="*/ 138988 w 299923"/>
              <a:gd name="connsiteY2" fmla="*/ 716889 h 716889"/>
              <a:gd name="connsiteX3" fmla="*/ 299923 w 299923"/>
              <a:gd name="connsiteY3" fmla="*/ 716889 h 71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923" h="716889">
                <a:moveTo>
                  <a:pt x="0" y="0"/>
                </a:moveTo>
                <a:lnTo>
                  <a:pt x="131673" y="0"/>
                </a:lnTo>
                <a:cubicBezTo>
                  <a:pt x="134111" y="238963"/>
                  <a:pt x="136550" y="477926"/>
                  <a:pt x="138988" y="716889"/>
                </a:cubicBezTo>
                <a:lnTo>
                  <a:pt x="299923" y="716889"/>
                </a:ln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2" name="Flussdiagramm: Dokument 91"/>
          <p:cNvSpPr/>
          <p:nvPr/>
        </p:nvSpPr>
        <p:spPr>
          <a:xfrm>
            <a:off x="5736843" y="6279990"/>
            <a:ext cx="936104" cy="432048"/>
          </a:xfrm>
          <a:prstGeom prst="flowChartDocumen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3" name="Textfeld 92"/>
          <p:cNvSpPr txBox="1"/>
          <p:nvPr/>
        </p:nvSpPr>
        <p:spPr>
          <a:xfrm>
            <a:off x="5678820" y="6261440"/>
            <a:ext cx="928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An- und Ab-</a:t>
            </a:r>
          </a:p>
          <a:p>
            <a:r>
              <a:rPr lang="de-DE" sz="1200" dirty="0" err="1" smtClean="0"/>
              <a:t>meldung</a:t>
            </a:r>
            <a:endParaRPr lang="de-DE" sz="1200" dirty="0"/>
          </a:p>
        </p:txBody>
      </p:sp>
      <p:cxnSp>
        <p:nvCxnSpPr>
          <p:cNvPr id="94" name="Gerade Verbindung mit Pfeil 93"/>
          <p:cNvCxnSpPr/>
          <p:nvPr/>
        </p:nvCxnSpPr>
        <p:spPr>
          <a:xfrm flipH="1" flipV="1">
            <a:off x="6204895" y="3828333"/>
            <a:ext cx="1" cy="245764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Freihandform 94"/>
          <p:cNvSpPr/>
          <p:nvPr/>
        </p:nvSpPr>
        <p:spPr>
          <a:xfrm flipV="1">
            <a:off x="6840252" y="2163973"/>
            <a:ext cx="299923" cy="1444415"/>
          </a:xfrm>
          <a:custGeom>
            <a:avLst/>
            <a:gdLst>
              <a:gd name="connsiteX0" fmla="*/ 0 w 299923"/>
              <a:gd name="connsiteY0" fmla="*/ 0 h 716889"/>
              <a:gd name="connsiteX1" fmla="*/ 131673 w 299923"/>
              <a:gd name="connsiteY1" fmla="*/ 0 h 716889"/>
              <a:gd name="connsiteX2" fmla="*/ 138988 w 299923"/>
              <a:gd name="connsiteY2" fmla="*/ 716889 h 716889"/>
              <a:gd name="connsiteX3" fmla="*/ 299923 w 299923"/>
              <a:gd name="connsiteY3" fmla="*/ 716889 h 71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923" h="716889">
                <a:moveTo>
                  <a:pt x="0" y="0"/>
                </a:moveTo>
                <a:lnTo>
                  <a:pt x="131673" y="0"/>
                </a:lnTo>
                <a:cubicBezTo>
                  <a:pt x="134111" y="238963"/>
                  <a:pt x="136550" y="477926"/>
                  <a:pt x="138988" y="716889"/>
                </a:cubicBezTo>
                <a:lnTo>
                  <a:pt x="299923" y="716889"/>
                </a:ln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96" name="Gruppieren 95"/>
          <p:cNvGrpSpPr/>
          <p:nvPr/>
        </p:nvGrpSpPr>
        <p:grpSpPr>
          <a:xfrm>
            <a:off x="8687768" y="1952836"/>
            <a:ext cx="362233" cy="432048"/>
            <a:chOff x="8746271" y="1952836"/>
            <a:chExt cx="362233" cy="432048"/>
          </a:xfrm>
        </p:grpSpPr>
        <p:sp>
          <p:nvSpPr>
            <p:cNvPr id="97" name="Flussdiagramm: Auszug 96"/>
            <p:cNvSpPr/>
            <p:nvPr/>
          </p:nvSpPr>
          <p:spPr>
            <a:xfrm rot="16200000">
              <a:off x="8703272" y="1995835"/>
              <a:ext cx="432048" cy="346049"/>
            </a:xfrm>
            <a:prstGeom prst="flowChartExtra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8" name="Textfeld 97"/>
            <p:cNvSpPr txBox="1"/>
            <p:nvPr/>
          </p:nvSpPr>
          <p:spPr>
            <a:xfrm>
              <a:off x="8845291" y="2025473"/>
              <a:ext cx="26321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1200" dirty="0" smtClean="0"/>
                <a:t>3</a:t>
              </a:r>
              <a:endParaRPr lang="de-DE" sz="1200" dirty="0"/>
            </a:p>
          </p:txBody>
        </p:sp>
      </p:grpSp>
      <p:sp>
        <p:nvSpPr>
          <p:cNvPr id="43" name="Foliennummernplatzhalter 64"/>
          <p:cNvSpPr>
            <a:spLocks noGrp="1"/>
          </p:cNvSpPr>
          <p:nvPr>
            <p:ph type="sldNum" sz="quarter" idx="12"/>
          </p:nvPr>
        </p:nvSpPr>
        <p:spPr>
          <a:xfrm>
            <a:off x="8396420" y="6304235"/>
            <a:ext cx="406388" cy="365125"/>
          </a:xfrm>
        </p:spPr>
        <p:txBody>
          <a:bodyPr/>
          <a:lstStyle/>
          <a:p>
            <a:fld id="{4570CB80-A883-4F2D-9E7F-95658124BC93}" type="slidenum">
              <a:rPr lang="de-DE" smtClean="0">
                <a:solidFill>
                  <a:schemeClr val="tx1"/>
                </a:solidFill>
              </a:rPr>
              <a:pPr/>
              <a:t>3</a:t>
            </a:fld>
            <a:r>
              <a:rPr lang="de-DE" dirty="0" smtClean="0">
                <a:solidFill>
                  <a:schemeClr val="tx1"/>
                </a:solidFill>
              </a:rPr>
              <a:t>/4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28604" y="2296823"/>
            <a:ext cx="1423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Instandhaltung (IH)</a:t>
            </a:r>
            <a:endParaRPr lang="de-DE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387369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hteck 76"/>
          <p:cNvSpPr/>
          <p:nvPr/>
        </p:nvSpPr>
        <p:spPr>
          <a:xfrm>
            <a:off x="28604" y="1808819"/>
            <a:ext cx="9056636" cy="2880655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Textfeld 38"/>
          <p:cNvSpPr txBox="1"/>
          <p:nvPr/>
        </p:nvSpPr>
        <p:spPr>
          <a:xfrm>
            <a:off x="45932" y="1306366"/>
            <a:ext cx="8863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Assistenz P</a:t>
            </a:r>
          </a:p>
        </p:txBody>
      </p:sp>
      <p:sp>
        <p:nvSpPr>
          <p:cNvPr id="54" name="Textfeld 53"/>
          <p:cNvSpPr txBox="1"/>
          <p:nvPr/>
        </p:nvSpPr>
        <p:spPr>
          <a:xfrm>
            <a:off x="17929" y="6351200"/>
            <a:ext cx="11623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Mitarbeiter MS</a:t>
            </a:r>
          </a:p>
        </p:txBody>
      </p:sp>
      <p:sp>
        <p:nvSpPr>
          <p:cNvPr id="56" name="Textfeld 55"/>
          <p:cNvSpPr txBox="1"/>
          <p:nvPr/>
        </p:nvSpPr>
        <p:spPr>
          <a:xfrm>
            <a:off x="47525" y="570877"/>
            <a:ext cx="1237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Geschäftsführer </a:t>
            </a:r>
          </a:p>
        </p:txBody>
      </p:sp>
      <p:cxnSp>
        <p:nvCxnSpPr>
          <p:cNvPr id="103" name="Gerade Verbindung 102"/>
          <p:cNvCxnSpPr/>
          <p:nvPr/>
        </p:nvCxnSpPr>
        <p:spPr>
          <a:xfrm>
            <a:off x="35496" y="1088740"/>
            <a:ext cx="9037004" cy="28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Gerade Verbindung 115"/>
          <p:cNvCxnSpPr/>
          <p:nvPr/>
        </p:nvCxnSpPr>
        <p:spPr>
          <a:xfrm>
            <a:off x="50052" y="1808820"/>
            <a:ext cx="90438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Gerade Verbindung 119"/>
          <p:cNvCxnSpPr/>
          <p:nvPr/>
        </p:nvCxnSpPr>
        <p:spPr>
          <a:xfrm>
            <a:off x="39108" y="4689140"/>
            <a:ext cx="90438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Gerade Verbindung 120"/>
          <p:cNvCxnSpPr/>
          <p:nvPr/>
        </p:nvCxnSpPr>
        <p:spPr>
          <a:xfrm>
            <a:off x="41344" y="6126614"/>
            <a:ext cx="90438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Gerade Verbindung 122"/>
          <p:cNvCxnSpPr/>
          <p:nvPr/>
        </p:nvCxnSpPr>
        <p:spPr>
          <a:xfrm flipV="1">
            <a:off x="1691394" y="152636"/>
            <a:ext cx="0" cy="66247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feld 58"/>
          <p:cNvSpPr txBox="1"/>
          <p:nvPr/>
        </p:nvSpPr>
        <p:spPr>
          <a:xfrm>
            <a:off x="35496" y="5170756"/>
            <a:ext cx="1757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Verantwortlicher Aus-</a:t>
            </a:r>
          </a:p>
          <a:p>
            <a:r>
              <a:rPr lang="de-DE" sz="1200" b="1" dirty="0" err="1" smtClean="0"/>
              <a:t>bildung</a:t>
            </a:r>
            <a:r>
              <a:rPr lang="de-DE" sz="1200" b="1" dirty="0" smtClean="0"/>
              <a:t> u. Qualifikation</a:t>
            </a:r>
          </a:p>
        </p:txBody>
      </p:sp>
      <p:grpSp>
        <p:nvGrpSpPr>
          <p:cNvPr id="60" name="Gruppieren 59"/>
          <p:cNvGrpSpPr/>
          <p:nvPr/>
        </p:nvGrpSpPr>
        <p:grpSpPr>
          <a:xfrm>
            <a:off x="1764031" y="1952837"/>
            <a:ext cx="359697" cy="432048"/>
            <a:chOff x="31136" y="1952837"/>
            <a:chExt cx="359697" cy="432048"/>
          </a:xfrm>
        </p:grpSpPr>
        <p:sp>
          <p:nvSpPr>
            <p:cNvPr id="63" name="Flussdiagramm: Auszug 62"/>
            <p:cNvSpPr/>
            <p:nvPr/>
          </p:nvSpPr>
          <p:spPr>
            <a:xfrm rot="5400000" flipH="1">
              <a:off x="1785" y="1995836"/>
              <a:ext cx="432048" cy="346049"/>
            </a:xfrm>
            <a:prstGeom prst="flowChartExtra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4" name="Textfeld 63"/>
            <p:cNvSpPr txBox="1"/>
            <p:nvPr/>
          </p:nvSpPr>
          <p:spPr>
            <a:xfrm>
              <a:off x="31136" y="2025474"/>
              <a:ext cx="26321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1200" dirty="0" smtClean="0"/>
                <a:t>3</a:t>
              </a:r>
              <a:endParaRPr lang="de-DE" sz="1200" dirty="0"/>
            </a:p>
          </p:txBody>
        </p:sp>
      </p:grpSp>
      <p:cxnSp>
        <p:nvCxnSpPr>
          <p:cNvPr id="65" name="Gerade Verbindung mit Pfeil 64"/>
          <p:cNvCxnSpPr/>
          <p:nvPr/>
        </p:nvCxnSpPr>
        <p:spPr>
          <a:xfrm rot="16200000" flipH="1">
            <a:off x="2267404" y="2016553"/>
            <a:ext cx="679" cy="28803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ussdiagramm: Prozess 43"/>
          <p:cNvSpPr/>
          <p:nvPr/>
        </p:nvSpPr>
        <p:spPr>
          <a:xfrm>
            <a:off x="2411760" y="1949830"/>
            <a:ext cx="1296144" cy="432048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45" name="Textfeld 44"/>
          <p:cNvSpPr txBox="1"/>
          <p:nvPr/>
        </p:nvSpPr>
        <p:spPr>
          <a:xfrm>
            <a:off x="2482402" y="1935022"/>
            <a:ext cx="1154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Versand tägl.</a:t>
            </a:r>
          </a:p>
          <a:p>
            <a:pPr algn="ctr"/>
            <a:r>
              <a:rPr lang="de-DE" sz="1200" dirty="0" smtClean="0"/>
              <a:t>Arbeitsaufträge</a:t>
            </a:r>
            <a:endParaRPr lang="de-DE" sz="1200" dirty="0"/>
          </a:p>
        </p:txBody>
      </p:sp>
      <p:sp>
        <p:nvSpPr>
          <p:cNvPr id="46" name="Flussdiagramm: Dokument 45"/>
          <p:cNvSpPr/>
          <p:nvPr/>
        </p:nvSpPr>
        <p:spPr>
          <a:xfrm>
            <a:off x="2602261" y="6266852"/>
            <a:ext cx="936104" cy="432048"/>
          </a:xfrm>
          <a:prstGeom prst="flowChartDocumen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Textfeld 46"/>
          <p:cNvSpPr txBox="1"/>
          <p:nvPr/>
        </p:nvSpPr>
        <p:spPr>
          <a:xfrm>
            <a:off x="2554493" y="6222880"/>
            <a:ext cx="678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Arbeits-</a:t>
            </a:r>
          </a:p>
          <a:p>
            <a:pPr algn="ctr"/>
            <a:r>
              <a:rPr lang="de-DE" sz="1200" dirty="0" err="1" smtClean="0"/>
              <a:t>auftrag</a:t>
            </a:r>
            <a:endParaRPr lang="de-DE" sz="1200" dirty="0"/>
          </a:p>
        </p:txBody>
      </p:sp>
      <p:cxnSp>
        <p:nvCxnSpPr>
          <p:cNvPr id="48" name="Gerade Verbindung mit Pfeil 47"/>
          <p:cNvCxnSpPr>
            <a:endCxn id="46" idx="0"/>
          </p:cNvCxnSpPr>
          <p:nvPr/>
        </p:nvCxnSpPr>
        <p:spPr>
          <a:xfrm>
            <a:off x="3065750" y="2374410"/>
            <a:ext cx="4563" cy="389244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uppieren 48"/>
          <p:cNvGrpSpPr/>
          <p:nvPr/>
        </p:nvGrpSpPr>
        <p:grpSpPr>
          <a:xfrm>
            <a:off x="5688124" y="1988840"/>
            <a:ext cx="1008112" cy="360040"/>
            <a:chOff x="4067944" y="816496"/>
            <a:chExt cx="1008112" cy="360040"/>
          </a:xfrm>
          <a:solidFill>
            <a:schemeClr val="bg1"/>
          </a:solidFill>
        </p:grpSpPr>
        <p:sp>
          <p:nvSpPr>
            <p:cNvPr id="50" name="Flussdiagramm: Grenzstelle 49"/>
            <p:cNvSpPr/>
            <p:nvPr/>
          </p:nvSpPr>
          <p:spPr>
            <a:xfrm>
              <a:off x="4067944" y="816496"/>
              <a:ext cx="1008112" cy="360040"/>
            </a:xfrm>
            <a:prstGeom prst="flowChartTermina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200"/>
            </a:p>
          </p:txBody>
        </p:sp>
        <p:sp>
          <p:nvSpPr>
            <p:cNvPr id="51" name="Textfeld 50"/>
            <p:cNvSpPr txBox="1"/>
            <p:nvPr/>
          </p:nvSpPr>
          <p:spPr>
            <a:xfrm>
              <a:off x="4323374" y="858017"/>
              <a:ext cx="497252" cy="27699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de-DE" sz="1200" dirty="0" smtClean="0"/>
                <a:t>Ende</a:t>
              </a:r>
              <a:endParaRPr lang="de-DE" sz="1200" dirty="0"/>
            </a:p>
          </p:txBody>
        </p:sp>
      </p:grpSp>
      <p:sp>
        <p:nvSpPr>
          <p:cNvPr id="55" name="Flussdiagramm: Prozess 54"/>
          <p:cNvSpPr/>
          <p:nvPr/>
        </p:nvSpPr>
        <p:spPr>
          <a:xfrm>
            <a:off x="4017545" y="3381146"/>
            <a:ext cx="1296144" cy="432048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57" name="Textfeld 56"/>
          <p:cNvSpPr txBox="1"/>
          <p:nvPr/>
        </p:nvSpPr>
        <p:spPr>
          <a:xfrm>
            <a:off x="4108799" y="3366338"/>
            <a:ext cx="1113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Aktualisierung </a:t>
            </a:r>
          </a:p>
          <a:p>
            <a:pPr algn="ctr"/>
            <a:r>
              <a:rPr lang="de-DE" sz="1200" dirty="0" smtClean="0"/>
              <a:t>„</a:t>
            </a:r>
            <a:r>
              <a:rPr lang="de-DE" sz="1200" dirty="0" err="1" smtClean="0"/>
              <a:t>Virtic</a:t>
            </a:r>
            <a:r>
              <a:rPr lang="de-DE" sz="1200" dirty="0" smtClean="0"/>
              <a:t>“</a:t>
            </a:r>
            <a:endParaRPr lang="de-DE" sz="1200" dirty="0"/>
          </a:p>
        </p:txBody>
      </p:sp>
      <p:sp>
        <p:nvSpPr>
          <p:cNvPr id="58" name="Freihandform 57"/>
          <p:cNvSpPr/>
          <p:nvPr/>
        </p:nvSpPr>
        <p:spPr>
          <a:xfrm>
            <a:off x="3705002" y="2159684"/>
            <a:ext cx="299923" cy="1437486"/>
          </a:xfrm>
          <a:custGeom>
            <a:avLst/>
            <a:gdLst>
              <a:gd name="connsiteX0" fmla="*/ 0 w 299923"/>
              <a:gd name="connsiteY0" fmla="*/ 0 h 716889"/>
              <a:gd name="connsiteX1" fmla="*/ 131673 w 299923"/>
              <a:gd name="connsiteY1" fmla="*/ 0 h 716889"/>
              <a:gd name="connsiteX2" fmla="*/ 138988 w 299923"/>
              <a:gd name="connsiteY2" fmla="*/ 716889 h 716889"/>
              <a:gd name="connsiteX3" fmla="*/ 299923 w 299923"/>
              <a:gd name="connsiteY3" fmla="*/ 716889 h 71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923" h="716889">
                <a:moveTo>
                  <a:pt x="0" y="0"/>
                </a:moveTo>
                <a:lnTo>
                  <a:pt x="131673" y="0"/>
                </a:lnTo>
                <a:cubicBezTo>
                  <a:pt x="134111" y="238963"/>
                  <a:pt x="136550" y="477926"/>
                  <a:pt x="138988" y="716889"/>
                </a:cubicBezTo>
                <a:lnTo>
                  <a:pt x="299923" y="716889"/>
                </a:ln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1" name="Flussdiagramm: Dokument 60"/>
          <p:cNvSpPr/>
          <p:nvPr/>
        </p:nvSpPr>
        <p:spPr>
          <a:xfrm>
            <a:off x="4197566" y="6279660"/>
            <a:ext cx="936104" cy="432048"/>
          </a:xfrm>
          <a:prstGeom prst="flowChartDocumen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2" name="Textfeld 61"/>
          <p:cNvSpPr txBox="1"/>
          <p:nvPr/>
        </p:nvSpPr>
        <p:spPr>
          <a:xfrm>
            <a:off x="4139543" y="6233814"/>
            <a:ext cx="928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An- und Ab-</a:t>
            </a:r>
          </a:p>
          <a:p>
            <a:r>
              <a:rPr lang="de-DE" sz="1200" dirty="0" err="1" smtClean="0"/>
              <a:t>meldung</a:t>
            </a:r>
            <a:endParaRPr lang="de-DE" sz="1200" dirty="0"/>
          </a:p>
        </p:txBody>
      </p:sp>
      <p:cxnSp>
        <p:nvCxnSpPr>
          <p:cNvPr id="66" name="Gerade Verbindung mit Pfeil 65"/>
          <p:cNvCxnSpPr/>
          <p:nvPr/>
        </p:nvCxnSpPr>
        <p:spPr>
          <a:xfrm flipH="1" flipV="1">
            <a:off x="4665618" y="3828003"/>
            <a:ext cx="1" cy="245764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Flussdiagramm: Vordefinierter Prozess 68"/>
          <p:cNvSpPr/>
          <p:nvPr/>
        </p:nvSpPr>
        <p:spPr>
          <a:xfrm>
            <a:off x="4197566" y="2645060"/>
            <a:ext cx="936104" cy="458321"/>
          </a:xfrm>
          <a:prstGeom prst="flowChartPredefinedProcess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Textfeld 71"/>
          <p:cNvSpPr txBox="1"/>
          <p:nvPr/>
        </p:nvSpPr>
        <p:spPr>
          <a:xfrm>
            <a:off x="4333426" y="2652770"/>
            <a:ext cx="6719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PD</a:t>
            </a:r>
          </a:p>
          <a:p>
            <a:pPr algn="ctr"/>
            <a:r>
              <a:rPr lang="de-DE" sz="1200" dirty="0" smtClean="0"/>
              <a:t>SCS / IH</a:t>
            </a:r>
            <a:endParaRPr lang="de-DE" sz="1200" dirty="0"/>
          </a:p>
        </p:txBody>
      </p:sp>
      <p:cxnSp>
        <p:nvCxnSpPr>
          <p:cNvPr id="78" name="Gerade Verbindung mit Pfeil 77"/>
          <p:cNvCxnSpPr/>
          <p:nvPr/>
        </p:nvCxnSpPr>
        <p:spPr>
          <a:xfrm flipV="1">
            <a:off x="4665279" y="3094392"/>
            <a:ext cx="679" cy="28803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reihandform 1"/>
          <p:cNvSpPr/>
          <p:nvPr/>
        </p:nvSpPr>
        <p:spPr>
          <a:xfrm>
            <a:off x="5322627" y="2361063"/>
            <a:ext cx="869553" cy="1241946"/>
          </a:xfrm>
          <a:custGeom>
            <a:avLst/>
            <a:gdLst>
              <a:gd name="connsiteX0" fmla="*/ 0 w 887104"/>
              <a:gd name="connsiteY0" fmla="*/ 1241946 h 1241946"/>
              <a:gd name="connsiteX1" fmla="*/ 880280 w 887104"/>
              <a:gd name="connsiteY1" fmla="*/ 1241946 h 1241946"/>
              <a:gd name="connsiteX2" fmla="*/ 887104 w 887104"/>
              <a:gd name="connsiteY2" fmla="*/ 0 h 1241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7104" h="1241946">
                <a:moveTo>
                  <a:pt x="0" y="1241946"/>
                </a:moveTo>
                <a:lnTo>
                  <a:pt x="880280" y="1241946"/>
                </a:lnTo>
                <a:cubicBezTo>
                  <a:pt x="882555" y="827964"/>
                  <a:pt x="884829" y="413982"/>
                  <a:pt x="887104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8" name="Foliennummernplatzhalter 64"/>
          <p:cNvSpPr>
            <a:spLocks noGrp="1"/>
          </p:cNvSpPr>
          <p:nvPr>
            <p:ph type="sldNum" sz="quarter" idx="12"/>
          </p:nvPr>
        </p:nvSpPr>
        <p:spPr>
          <a:xfrm>
            <a:off x="8396420" y="6304235"/>
            <a:ext cx="406388" cy="365125"/>
          </a:xfrm>
        </p:spPr>
        <p:txBody>
          <a:bodyPr/>
          <a:lstStyle/>
          <a:p>
            <a:fld id="{4570CB80-A883-4F2D-9E7F-95658124BC93}" type="slidenum">
              <a:rPr lang="de-DE" smtClean="0">
                <a:solidFill>
                  <a:schemeClr val="tx1"/>
                </a:solidFill>
              </a:rPr>
              <a:pPr/>
              <a:t>4</a:t>
            </a:fld>
            <a:r>
              <a:rPr lang="de-DE" dirty="0" smtClean="0">
                <a:solidFill>
                  <a:schemeClr val="tx1"/>
                </a:solidFill>
              </a:rPr>
              <a:t>/4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28604" y="2296823"/>
            <a:ext cx="1423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Instandhaltung (IH)</a:t>
            </a:r>
            <a:endParaRPr lang="de-DE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306462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Microsoft Office PowerPoint</Application>
  <PresentationFormat>Bildschirmpräsentation (4:3)</PresentationFormat>
  <Paragraphs>79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Frank Hennig</dc:creator>
  <cp:lastModifiedBy>Frank Hennig</cp:lastModifiedBy>
  <cp:revision>43</cp:revision>
  <cp:lastPrinted>2015-07-10T11:25:35Z</cp:lastPrinted>
  <dcterms:created xsi:type="dcterms:W3CDTF">2015-07-09T09:11:34Z</dcterms:created>
  <dcterms:modified xsi:type="dcterms:W3CDTF">2018-03-14T10:49:17Z</dcterms:modified>
</cp:coreProperties>
</file>