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3" r:id="rId3"/>
  </p:sldIdLst>
  <p:sldSz cx="9144000" cy="6858000" type="screen4x3"/>
  <p:notesSz cx="6807200" cy="99393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40" d="100"/>
          <a:sy n="140" d="100"/>
        </p:scale>
        <p:origin x="-768" y="6"/>
      </p:cViewPr>
      <p:guideLst>
        <p:guide orient="horz" pos="1820"/>
        <p:guide orient="horz" pos="3181"/>
        <p:guide orient="horz" pos="2500"/>
        <p:guide orient="horz" pos="1366"/>
        <p:guide orient="horz" pos="459"/>
        <p:guide orient="horz" pos="4088"/>
        <p:guide orient="horz" pos="913"/>
        <p:guide orient="horz" pos="686"/>
        <p:guide orient="horz" pos="2727"/>
        <p:guide orient="horz" pos="2954"/>
        <p:guide orient="horz" pos="3407"/>
        <p:guide orient="horz" pos="3861"/>
        <p:guide orient="horz" pos="3634"/>
        <p:guide orient="horz" pos="1275"/>
        <p:guide orient="horz" pos="1933"/>
        <p:guide orient="horz" pos="2840"/>
        <p:guide orient="horz" pos="3521"/>
        <p:guide orient="horz" pos="3067"/>
        <p:guide orient="horz" pos="1480"/>
        <p:guide orient="horz" pos="2387"/>
        <p:guide orient="horz" pos="2160"/>
        <p:guide orient="horz" pos="1026"/>
        <p:guide orient="horz" pos="2047"/>
        <p:guide orient="horz" pos="2273"/>
        <p:guide pos="22"/>
        <p:guide pos="2880"/>
        <p:guide pos="5692"/>
        <p:guide pos="4059"/>
        <p:guide pos="1565"/>
        <p:guide pos="5397"/>
        <p:guide pos="862"/>
        <p:guide pos="3538"/>
        <p:guide pos="2540"/>
        <p:guide pos="1134"/>
        <p:guide pos="5080"/>
        <p:guide pos="1995"/>
        <p:guide pos="3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BDBDC-FA1C-46E7-A834-A90051C6DACA}" type="datetimeFigureOut">
              <a:rPr lang="de-DE" smtClean="0"/>
              <a:t>02.03.2018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6767C-5EC8-42B3-AE31-CC1EDD7E8F7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23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6767C-5EC8-42B3-AE31-CC1EDD7E8F7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67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530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18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9287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854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61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94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07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572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614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633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13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04083-5057-4589-B413-083808E780F1}" type="datetimeFigureOut">
              <a:rPr lang="de-DE" smtClean="0"/>
              <a:pPr/>
              <a:t>02.03.2018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5ED8C-812B-45B5-90F2-1299AB9118F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16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hteck 161"/>
          <p:cNvSpPr/>
          <p:nvPr/>
        </p:nvSpPr>
        <p:spPr>
          <a:xfrm>
            <a:off x="50320" y="152636"/>
            <a:ext cx="1601059" cy="66247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6070362" y="135180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smtClean="0"/>
              <a:t>ja</a:t>
            </a:r>
            <a:endParaRPr lang="de-DE" sz="1200" dirty="0"/>
          </a:p>
        </p:txBody>
      </p:sp>
      <p:cxnSp>
        <p:nvCxnSpPr>
          <p:cNvPr id="20" name="Gerade Verbindung mit Pfeil 19"/>
          <p:cNvCxnSpPr>
            <a:stCxn id="84" idx="0"/>
            <a:endCxn id="77" idx="2"/>
          </p:cNvCxnSpPr>
          <p:nvPr/>
        </p:nvCxnSpPr>
        <p:spPr>
          <a:xfrm flipV="1">
            <a:off x="2480319" y="3839129"/>
            <a:ext cx="497" cy="442331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" name="Gruppieren 1"/>
          <p:cNvGrpSpPr/>
          <p:nvPr/>
        </p:nvGrpSpPr>
        <p:grpSpPr>
          <a:xfrm>
            <a:off x="8678462" y="1402650"/>
            <a:ext cx="362234" cy="432048"/>
            <a:chOff x="8710266" y="1412777"/>
            <a:chExt cx="362234" cy="432048"/>
          </a:xfrm>
        </p:grpSpPr>
        <p:sp>
          <p:nvSpPr>
            <p:cNvPr id="34" name="Flussdiagramm: Auszug 33"/>
            <p:cNvSpPr/>
            <p:nvPr/>
          </p:nvSpPr>
          <p:spPr>
            <a:xfrm rot="16200000">
              <a:off x="8667267" y="1455776"/>
              <a:ext cx="432048" cy="346049"/>
            </a:xfrm>
            <a:prstGeom prst="flowChartExtra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8809286" y="1485414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1</a:t>
              </a:r>
              <a:endParaRPr lang="de-DE" sz="1200" dirty="0"/>
            </a:p>
          </p:txBody>
        </p:sp>
      </p:grpSp>
      <p:sp>
        <p:nvSpPr>
          <p:cNvPr id="43" name="Foliennummernplatzhalter 64"/>
          <p:cNvSpPr>
            <a:spLocks noGrp="1"/>
          </p:cNvSpPr>
          <p:nvPr>
            <p:ph type="sldNum" sz="quarter" idx="12"/>
          </p:nvPr>
        </p:nvSpPr>
        <p:spPr>
          <a:xfrm>
            <a:off x="8351837" y="6484255"/>
            <a:ext cx="398893" cy="365125"/>
          </a:xfrm>
        </p:spPr>
        <p:txBody>
          <a:bodyPr/>
          <a:lstStyle/>
          <a:p>
            <a:fld id="{4570CB80-A883-4F2D-9E7F-95658124BC93}" type="slidenum">
              <a:rPr lang="de-DE" smtClean="0">
                <a:solidFill>
                  <a:schemeClr val="tx1"/>
                </a:solidFill>
              </a:rPr>
              <a:pPr/>
              <a:t>1</a:t>
            </a:fld>
            <a:r>
              <a:rPr lang="de-DE" dirty="0" smtClean="0">
                <a:solidFill>
                  <a:schemeClr val="tx1"/>
                </a:solidFill>
              </a:rPr>
              <a:t>/2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103" name="Gerade Verbindung 102"/>
          <p:cNvCxnSpPr/>
          <p:nvPr/>
        </p:nvCxnSpPr>
        <p:spPr>
          <a:xfrm>
            <a:off x="35496" y="1088740"/>
            <a:ext cx="9037004" cy="28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mit Pfeil 114"/>
          <p:cNvCxnSpPr>
            <a:stCxn id="94" idx="2"/>
            <a:endCxn id="121" idx="0"/>
          </p:cNvCxnSpPr>
          <p:nvPr/>
        </p:nvCxnSpPr>
        <p:spPr>
          <a:xfrm flipH="1">
            <a:off x="5434145" y="1988840"/>
            <a:ext cx="1330" cy="137611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6" name="Gerade Verbindung 115"/>
          <p:cNvCxnSpPr/>
          <p:nvPr/>
        </p:nvCxnSpPr>
        <p:spPr>
          <a:xfrm>
            <a:off x="28604" y="2887440"/>
            <a:ext cx="904389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/>
          <p:nvPr/>
        </p:nvCxnSpPr>
        <p:spPr>
          <a:xfrm>
            <a:off x="39108" y="6123936"/>
            <a:ext cx="904389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 flipV="1">
            <a:off x="1691394" y="152636"/>
            <a:ext cx="0" cy="66247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uppieren 53"/>
          <p:cNvGrpSpPr/>
          <p:nvPr/>
        </p:nvGrpSpPr>
        <p:grpSpPr>
          <a:xfrm>
            <a:off x="4572000" y="497830"/>
            <a:ext cx="976362" cy="461665"/>
            <a:chOff x="2646834" y="1434951"/>
            <a:chExt cx="976362" cy="461665"/>
          </a:xfrm>
        </p:grpSpPr>
        <p:sp>
          <p:nvSpPr>
            <p:cNvPr id="60" name="Flussdiagramm: Dokument 59"/>
            <p:cNvSpPr/>
            <p:nvPr/>
          </p:nvSpPr>
          <p:spPr>
            <a:xfrm>
              <a:off x="2687092" y="1464568"/>
              <a:ext cx="936104" cy="432048"/>
            </a:xfrm>
            <a:prstGeom prst="flowChart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Textfeld 62"/>
            <p:cNvSpPr txBox="1"/>
            <p:nvPr/>
          </p:nvSpPr>
          <p:spPr>
            <a:xfrm>
              <a:off x="2646834" y="1434951"/>
              <a:ext cx="9372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„Warten auf</a:t>
              </a:r>
            </a:p>
            <a:p>
              <a:r>
                <a:rPr lang="de-DE" sz="1200" dirty="0" smtClean="0"/>
                <a:t>Material“</a:t>
              </a:r>
              <a:endParaRPr lang="de-DE" sz="1200" dirty="0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3383868" y="3379348"/>
            <a:ext cx="1296144" cy="461665"/>
            <a:chOff x="3585035" y="6259075"/>
            <a:chExt cx="1296144" cy="461665"/>
          </a:xfrm>
        </p:grpSpPr>
        <p:sp>
          <p:nvSpPr>
            <p:cNvPr id="74" name="Flussdiagramm: Prozess 73"/>
            <p:cNvSpPr/>
            <p:nvPr/>
          </p:nvSpPr>
          <p:spPr>
            <a:xfrm>
              <a:off x="3585035" y="6273883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75" name="Textfeld 74"/>
            <p:cNvSpPr txBox="1"/>
            <p:nvPr/>
          </p:nvSpPr>
          <p:spPr>
            <a:xfrm>
              <a:off x="3646344" y="6259075"/>
              <a:ext cx="11735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Versand Muster</a:t>
              </a:r>
            </a:p>
            <a:p>
              <a:pPr algn="ctr"/>
              <a:r>
                <a:rPr lang="de-DE" sz="1200" dirty="0" smtClean="0"/>
                <a:t>H / H</a:t>
              </a:r>
              <a:r>
                <a:rPr lang="de-DE" sz="1200" baseline="30000" dirty="0" smtClean="0"/>
                <a:t>R</a:t>
              </a:r>
              <a:r>
                <a:rPr lang="de-DE" sz="1200" dirty="0" smtClean="0"/>
                <a:t> an ECM</a:t>
              </a:r>
              <a:endParaRPr lang="de-DE" sz="1200" dirty="0"/>
            </a:p>
          </p:txBody>
        </p:sp>
      </p:grpSp>
      <p:grpSp>
        <p:nvGrpSpPr>
          <p:cNvPr id="57" name="Gruppieren 56"/>
          <p:cNvGrpSpPr/>
          <p:nvPr/>
        </p:nvGrpSpPr>
        <p:grpSpPr>
          <a:xfrm>
            <a:off x="1832743" y="3377464"/>
            <a:ext cx="1296144" cy="461665"/>
            <a:chOff x="1979712" y="4095607"/>
            <a:chExt cx="1296144" cy="461665"/>
          </a:xfrm>
        </p:grpSpPr>
        <p:sp>
          <p:nvSpPr>
            <p:cNvPr id="76" name="Flussdiagramm: Prozess 75"/>
            <p:cNvSpPr/>
            <p:nvPr/>
          </p:nvSpPr>
          <p:spPr>
            <a:xfrm>
              <a:off x="1979712" y="4110415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77" name="Textfeld 76"/>
            <p:cNvSpPr txBox="1"/>
            <p:nvPr/>
          </p:nvSpPr>
          <p:spPr>
            <a:xfrm>
              <a:off x="1986968" y="4095607"/>
              <a:ext cx="12816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Anforderung mit </a:t>
              </a:r>
            </a:p>
            <a:p>
              <a:pPr algn="ctr"/>
              <a:r>
                <a:rPr lang="de-DE" sz="1200" dirty="0" smtClean="0"/>
                <a:t>ECM abstimmen</a:t>
              </a:r>
              <a:endParaRPr lang="de-DE" sz="1200" dirty="0"/>
            </a:p>
          </p:txBody>
        </p:sp>
      </p:grpSp>
      <p:grpSp>
        <p:nvGrpSpPr>
          <p:cNvPr id="67" name="Gruppieren 66"/>
          <p:cNvGrpSpPr/>
          <p:nvPr/>
        </p:nvGrpSpPr>
        <p:grpSpPr>
          <a:xfrm>
            <a:off x="3565482" y="1386789"/>
            <a:ext cx="936104" cy="461665"/>
            <a:chOff x="3707904" y="1386789"/>
            <a:chExt cx="936104" cy="461665"/>
          </a:xfrm>
        </p:grpSpPr>
        <p:sp>
          <p:nvSpPr>
            <p:cNvPr id="87" name="Flussdiagramm: Dokument 86"/>
            <p:cNvSpPr/>
            <p:nvPr/>
          </p:nvSpPr>
          <p:spPr>
            <a:xfrm>
              <a:off x="3707904" y="1412776"/>
              <a:ext cx="936104" cy="432048"/>
            </a:xfrm>
            <a:prstGeom prst="flowChartDocumen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Textfeld 87"/>
            <p:cNvSpPr txBox="1"/>
            <p:nvPr/>
          </p:nvSpPr>
          <p:spPr>
            <a:xfrm>
              <a:off x="3732460" y="1386789"/>
              <a:ext cx="6349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Muster</a:t>
              </a:r>
            </a:p>
            <a:p>
              <a:r>
                <a:rPr lang="de-DE" sz="1200" dirty="0" smtClean="0"/>
                <a:t> H / H</a:t>
              </a:r>
              <a:r>
                <a:rPr lang="de-DE" sz="1200" baseline="30000" dirty="0" smtClean="0"/>
                <a:t>R</a:t>
              </a:r>
              <a:endParaRPr lang="de-DE" sz="1200" baseline="30000" dirty="0"/>
            </a:p>
          </p:txBody>
        </p:sp>
      </p:grpSp>
      <p:cxnSp>
        <p:nvCxnSpPr>
          <p:cNvPr id="90" name="Gerade Verbindung mit Pfeil 89"/>
          <p:cNvCxnSpPr>
            <a:stCxn id="75" idx="0"/>
            <a:endCxn id="87" idx="2"/>
          </p:cNvCxnSpPr>
          <p:nvPr/>
        </p:nvCxnSpPr>
        <p:spPr>
          <a:xfrm flipV="1">
            <a:off x="4031940" y="1816261"/>
            <a:ext cx="1594" cy="1563087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3" name="Gruppieren 92"/>
          <p:cNvGrpSpPr/>
          <p:nvPr/>
        </p:nvGrpSpPr>
        <p:grpSpPr>
          <a:xfrm>
            <a:off x="4786200" y="1268760"/>
            <a:ext cx="1298550" cy="720080"/>
            <a:chOff x="5168886" y="2174632"/>
            <a:chExt cx="1298550" cy="720080"/>
          </a:xfrm>
        </p:grpSpPr>
        <p:sp>
          <p:nvSpPr>
            <p:cNvPr id="94" name="Flussdiagramm: Verzweigung 93"/>
            <p:cNvSpPr/>
            <p:nvPr/>
          </p:nvSpPr>
          <p:spPr>
            <a:xfrm>
              <a:off x="5168886" y="2174632"/>
              <a:ext cx="1298550" cy="720080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95" name="Textfeld 94"/>
            <p:cNvSpPr txBox="1"/>
            <p:nvPr/>
          </p:nvSpPr>
          <p:spPr>
            <a:xfrm>
              <a:off x="5335496" y="2303840"/>
              <a:ext cx="9653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Beschaffung</a:t>
              </a:r>
            </a:p>
            <a:p>
              <a:pPr algn="ctr"/>
              <a:r>
                <a:rPr lang="de-DE" sz="1200" dirty="0" smtClean="0"/>
                <a:t>durch AG?</a:t>
              </a:r>
              <a:endParaRPr lang="de-DE" sz="1200" dirty="0"/>
            </a:p>
          </p:txBody>
        </p:sp>
      </p:grpSp>
      <p:sp>
        <p:nvSpPr>
          <p:cNvPr id="107" name="Textfeld 106"/>
          <p:cNvSpPr txBox="1"/>
          <p:nvPr/>
        </p:nvSpPr>
        <p:spPr>
          <a:xfrm>
            <a:off x="4976969" y="1929805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smtClean="0"/>
              <a:t>nein</a:t>
            </a:r>
            <a:endParaRPr lang="de-DE" sz="1200" dirty="0"/>
          </a:p>
        </p:txBody>
      </p:sp>
      <p:grpSp>
        <p:nvGrpSpPr>
          <p:cNvPr id="78" name="Gruppieren 77"/>
          <p:cNvGrpSpPr/>
          <p:nvPr/>
        </p:nvGrpSpPr>
        <p:grpSpPr>
          <a:xfrm>
            <a:off x="2012269" y="4281460"/>
            <a:ext cx="936104" cy="464259"/>
            <a:chOff x="7164288" y="5341005"/>
            <a:chExt cx="936104" cy="464259"/>
          </a:xfrm>
        </p:grpSpPr>
        <p:sp>
          <p:nvSpPr>
            <p:cNvPr id="79" name="Flussdiagramm: Vordefinierter Prozess 78"/>
            <p:cNvSpPr/>
            <p:nvPr/>
          </p:nvSpPr>
          <p:spPr>
            <a:xfrm>
              <a:off x="7164288" y="5346943"/>
              <a:ext cx="936104" cy="458321"/>
            </a:xfrm>
            <a:prstGeom prst="flowChartPredefinedProcess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7452641" y="5341005"/>
              <a:ext cx="359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PD</a:t>
              </a:r>
            </a:p>
            <a:p>
              <a:pPr algn="ctr"/>
              <a:r>
                <a:rPr lang="de-DE" sz="1200" dirty="0" smtClean="0"/>
                <a:t>IH</a:t>
              </a:r>
              <a:endParaRPr lang="de-DE" sz="1200" dirty="0"/>
            </a:p>
          </p:txBody>
        </p:sp>
      </p:grpSp>
      <p:cxnSp>
        <p:nvCxnSpPr>
          <p:cNvPr id="111" name="Gerade Verbindung mit Pfeil 110"/>
          <p:cNvCxnSpPr>
            <a:stCxn id="94" idx="3"/>
            <a:endCxn id="133" idx="4"/>
          </p:cNvCxnSpPr>
          <p:nvPr/>
        </p:nvCxnSpPr>
        <p:spPr>
          <a:xfrm flipV="1">
            <a:off x="6084750" y="1627526"/>
            <a:ext cx="327348" cy="1274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3" name="Flussdiagramm: Prozess 112"/>
          <p:cNvSpPr/>
          <p:nvPr/>
        </p:nvSpPr>
        <p:spPr>
          <a:xfrm>
            <a:off x="7045736" y="1408832"/>
            <a:ext cx="1296144" cy="432048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sp>
        <p:nvSpPr>
          <p:cNvPr id="114" name="Textfeld 113"/>
          <p:cNvSpPr txBox="1"/>
          <p:nvPr/>
        </p:nvSpPr>
        <p:spPr>
          <a:xfrm>
            <a:off x="6998898" y="1397244"/>
            <a:ext cx="139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smtClean="0"/>
              <a:t>Beschaffung </a:t>
            </a:r>
          </a:p>
          <a:p>
            <a:pPr algn="ctr"/>
            <a:r>
              <a:rPr lang="de-DE" sz="1200" dirty="0" smtClean="0"/>
              <a:t>durch Auftraggeber</a:t>
            </a:r>
            <a:endParaRPr lang="de-DE" sz="1200" dirty="0"/>
          </a:p>
        </p:txBody>
      </p:sp>
      <p:cxnSp>
        <p:nvCxnSpPr>
          <p:cNvPr id="142" name="Gerade Verbindung mit Pfeil 141"/>
          <p:cNvCxnSpPr>
            <a:stCxn id="76" idx="3"/>
            <a:endCxn id="74" idx="1"/>
          </p:cNvCxnSpPr>
          <p:nvPr/>
        </p:nvCxnSpPr>
        <p:spPr>
          <a:xfrm>
            <a:off x="3128887" y="3608296"/>
            <a:ext cx="254981" cy="1884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3" name="Textfeld 72"/>
          <p:cNvSpPr txBox="1"/>
          <p:nvPr/>
        </p:nvSpPr>
        <p:spPr>
          <a:xfrm>
            <a:off x="3347864" y="55657"/>
            <a:ext cx="2471702" cy="2769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PD Materialbeistellung </a:t>
            </a:r>
            <a:r>
              <a:rPr lang="de-DE" sz="1200" b="1" dirty="0" smtClean="0"/>
              <a:t>02.03.2018</a:t>
            </a:r>
            <a:endParaRPr lang="de-DE" sz="1200" b="1" dirty="0" smtClean="0"/>
          </a:p>
        </p:txBody>
      </p:sp>
      <p:grpSp>
        <p:nvGrpSpPr>
          <p:cNvPr id="82" name="Gruppieren 81"/>
          <p:cNvGrpSpPr/>
          <p:nvPr/>
        </p:nvGrpSpPr>
        <p:grpSpPr>
          <a:xfrm>
            <a:off x="2954646" y="476672"/>
            <a:ext cx="976362" cy="461665"/>
            <a:chOff x="2646834" y="1434951"/>
            <a:chExt cx="976362" cy="461665"/>
          </a:xfrm>
        </p:grpSpPr>
        <p:sp>
          <p:nvSpPr>
            <p:cNvPr id="83" name="Flussdiagramm: Dokument 82"/>
            <p:cNvSpPr/>
            <p:nvPr/>
          </p:nvSpPr>
          <p:spPr>
            <a:xfrm>
              <a:off x="2687092" y="1464568"/>
              <a:ext cx="936104" cy="432048"/>
            </a:xfrm>
            <a:prstGeom prst="flowChart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Textfeld 84"/>
            <p:cNvSpPr txBox="1"/>
            <p:nvPr/>
          </p:nvSpPr>
          <p:spPr>
            <a:xfrm>
              <a:off x="2646834" y="1434951"/>
              <a:ext cx="6990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„Muster</a:t>
              </a:r>
            </a:p>
            <a:p>
              <a:r>
                <a:rPr lang="de-DE" sz="1200" dirty="0" smtClean="0"/>
                <a:t>H/HR“</a:t>
              </a:r>
              <a:endParaRPr lang="de-DE" sz="1200" dirty="0"/>
            </a:p>
          </p:txBody>
        </p:sp>
      </p:grpSp>
      <p:sp>
        <p:nvSpPr>
          <p:cNvPr id="98" name="Textfeld 97"/>
          <p:cNvSpPr txBox="1"/>
          <p:nvPr/>
        </p:nvSpPr>
        <p:spPr>
          <a:xfrm>
            <a:off x="47525" y="570877"/>
            <a:ext cx="100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Status </a:t>
            </a:r>
            <a:r>
              <a:rPr lang="de-DE" sz="1200" b="1" dirty="0" err="1" smtClean="0"/>
              <a:t>elWis</a:t>
            </a:r>
            <a:r>
              <a:rPr lang="de-DE" sz="1200" b="1" dirty="0" smtClean="0"/>
              <a:t> </a:t>
            </a:r>
          </a:p>
        </p:txBody>
      </p:sp>
      <p:sp>
        <p:nvSpPr>
          <p:cNvPr id="99" name="Textfeld 98"/>
          <p:cNvSpPr txBox="1"/>
          <p:nvPr/>
        </p:nvSpPr>
        <p:spPr>
          <a:xfrm>
            <a:off x="45932" y="1842579"/>
            <a:ext cx="1487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Auftraggeber/Halter</a:t>
            </a:r>
          </a:p>
        </p:txBody>
      </p:sp>
      <p:sp>
        <p:nvSpPr>
          <p:cNvPr id="109" name="Textfeld 108"/>
          <p:cNvSpPr txBox="1"/>
          <p:nvPr/>
        </p:nvSpPr>
        <p:spPr>
          <a:xfrm>
            <a:off x="43152" y="3465004"/>
            <a:ext cx="1152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Instandhaltung</a:t>
            </a:r>
          </a:p>
        </p:txBody>
      </p:sp>
      <p:grpSp>
        <p:nvGrpSpPr>
          <p:cNvPr id="112" name="Gruppieren 111"/>
          <p:cNvGrpSpPr/>
          <p:nvPr/>
        </p:nvGrpSpPr>
        <p:grpSpPr>
          <a:xfrm>
            <a:off x="4966094" y="3364952"/>
            <a:ext cx="936104" cy="464259"/>
            <a:chOff x="7164288" y="5341005"/>
            <a:chExt cx="936104" cy="464259"/>
          </a:xfrm>
        </p:grpSpPr>
        <p:sp>
          <p:nvSpPr>
            <p:cNvPr id="117" name="Flussdiagramm: Vordefinierter Prozess 116"/>
            <p:cNvSpPr/>
            <p:nvPr/>
          </p:nvSpPr>
          <p:spPr>
            <a:xfrm>
              <a:off x="7164288" y="5346943"/>
              <a:ext cx="936104" cy="458321"/>
            </a:xfrm>
            <a:prstGeom prst="flowChartPredefined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1" name="Textfeld 120"/>
            <p:cNvSpPr txBox="1"/>
            <p:nvPr/>
          </p:nvSpPr>
          <p:spPr>
            <a:xfrm>
              <a:off x="7276248" y="5341005"/>
              <a:ext cx="7121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PD</a:t>
              </a:r>
            </a:p>
            <a:p>
              <a:pPr algn="ctr"/>
              <a:r>
                <a:rPr lang="de-DE" sz="1200" dirty="0" smtClean="0"/>
                <a:t>Material</a:t>
              </a:r>
              <a:endParaRPr lang="de-DE" sz="1200" dirty="0"/>
            </a:p>
          </p:txBody>
        </p:sp>
      </p:grpSp>
      <p:sp>
        <p:nvSpPr>
          <p:cNvPr id="133" name="Flussdiagramm: Zusammenführung 132"/>
          <p:cNvSpPr/>
          <p:nvPr/>
        </p:nvSpPr>
        <p:spPr>
          <a:xfrm rot="5400000">
            <a:off x="6412226" y="1489026"/>
            <a:ext cx="276742" cy="276999"/>
          </a:xfrm>
          <a:prstGeom prst="flowChartSummingJunct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5" name="Gerade Verbindung mit Pfeil 144"/>
          <p:cNvCxnSpPr/>
          <p:nvPr/>
        </p:nvCxnSpPr>
        <p:spPr>
          <a:xfrm flipV="1">
            <a:off x="4501586" y="1630074"/>
            <a:ext cx="327348" cy="1274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0" name="Gerade Verbindung mit Pfeil 149"/>
          <p:cNvCxnSpPr>
            <a:stCxn id="133" idx="0"/>
            <a:endCxn id="113" idx="1"/>
          </p:cNvCxnSpPr>
          <p:nvPr/>
        </p:nvCxnSpPr>
        <p:spPr>
          <a:xfrm flipV="1">
            <a:off x="6689097" y="1624856"/>
            <a:ext cx="356639" cy="2670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" name="Gerade Verbindung mit Pfeil 150"/>
          <p:cNvCxnSpPr/>
          <p:nvPr/>
        </p:nvCxnSpPr>
        <p:spPr>
          <a:xfrm flipV="1">
            <a:off x="8340308" y="1619827"/>
            <a:ext cx="327348" cy="1274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7" name="Flussdiagramm: Auszug 156"/>
          <p:cNvSpPr/>
          <p:nvPr/>
        </p:nvSpPr>
        <p:spPr>
          <a:xfrm rot="5400000" flipH="1">
            <a:off x="5693515" y="2168049"/>
            <a:ext cx="432048" cy="346049"/>
          </a:xfrm>
          <a:prstGeom prst="flowChartExtra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8" name="Textfeld 157"/>
          <p:cNvSpPr txBox="1"/>
          <p:nvPr/>
        </p:nvSpPr>
        <p:spPr>
          <a:xfrm>
            <a:off x="5707007" y="2202608"/>
            <a:ext cx="274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smtClean="0"/>
              <a:t>A</a:t>
            </a:r>
            <a:endParaRPr lang="de-DE" sz="1200" dirty="0"/>
          </a:p>
        </p:txBody>
      </p:sp>
      <p:sp>
        <p:nvSpPr>
          <p:cNvPr id="80" name="Freihandform 79"/>
          <p:cNvSpPr/>
          <p:nvPr/>
        </p:nvSpPr>
        <p:spPr>
          <a:xfrm rot="16200000" flipV="1">
            <a:off x="6029633" y="1837505"/>
            <a:ext cx="567112" cy="456878"/>
          </a:xfrm>
          <a:custGeom>
            <a:avLst/>
            <a:gdLst>
              <a:gd name="connsiteX0" fmla="*/ 0 w 300250"/>
              <a:gd name="connsiteY0" fmla="*/ 2661313 h 2661313"/>
              <a:gd name="connsiteX1" fmla="*/ 0 w 300250"/>
              <a:gd name="connsiteY1" fmla="*/ 0 h 2661313"/>
              <a:gd name="connsiteX2" fmla="*/ 300250 w 300250"/>
              <a:gd name="connsiteY2" fmla="*/ 0 h 266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250" h="2661313">
                <a:moveTo>
                  <a:pt x="0" y="2661313"/>
                </a:moveTo>
                <a:lnTo>
                  <a:pt x="0" y="0"/>
                </a:lnTo>
                <a:lnTo>
                  <a:pt x="300250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949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hteck 116"/>
          <p:cNvSpPr/>
          <p:nvPr/>
        </p:nvSpPr>
        <p:spPr>
          <a:xfrm>
            <a:off x="43496" y="152636"/>
            <a:ext cx="1607883" cy="66247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Foliennummernplatzhalter 64"/>
          <p:cNvSpPr>
            <a:spLocks noGrp="1"/>
          </p:cNvSpPr>
          <p:nvPr>
            <p:ph type="sldNum" sz="quarter" idx="12"/>
          </p:nvPr>
        </p:nvSpPr>
        <p:spPr>
          <a:xfrm>
            <a:off x="8351837" y="6484255"/>
            <a:ext cx="398893" cy="365125"/>
          </a:xfrm>
        </p:spPr>
        <p:txBody>
          <a:bodyPr/>
          <a:lstStyle/>
          <a:p>
            <a:fld id="{4570CB80-A883-4F2D-9E7F-95658124BC93}" type="slidenum">
              <a:rPr lang="de-DE" smtClean="0">
                <a:solidFill>
                  <a:schemeClr val="tx1"/>
                </a:solidFill>
              </a:rPr>
              <a:pPr/>
              <a:t>2</a:t>
            </a:fld>
            <a:r>
              <a:rPr lang="de-DE" dirty="0" smtClean="0">
                <a:solidFill>
                  <a:schemeClr val="tx1"/>
                </a:solidFill>
              </a:rPr>
              <a:t>/2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103" name="Gerade Verbindung 102"/>
          <p:cNvCxnSpPr/>
          <p:nvPr/>
        </p:nvCxnSpPr>
        <p:spPr>
          <a:xfrm>
            <a:off x="35496" y="1088740"/>
            <a:ext cx="9037004" cy="285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>
            <a:off x="28604" y="2887440"/>
            <a:ext cx="904389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/>
          <p:nvPr/>
        </p:nvCxnSpPr>
        <p:spPr>
          <a:xfrm>
            <a:off x="39108" y="6129503"/>
            <a:ext cx="904389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 flipV="1">
            <a:off x="1691394" y="152636"/>
            <a:ext cx="0" cy="66247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/>
          <p:cNvGrpSpPr/>
          <p:nvPr/>
        </p:nvGrpSpPr>
        <p:grpSpPr>
          <a:xfrm>
            <a:off x="4133128" y="1404648"/>
            <a:ext cx="1296144" cy="432048"/>
            <a:chOff x="3912708" y="1397824"/>
            <a:chExt cx="1296144" cy="432048"/>
          </a:xfrm>
        </p:grpSpPr>
        <p:sp>
          <p:nvSpPr>
            <p:cNvPr id="113" name="Flussdiagramm: Prozess 112"/>
            <p:cNvSpPr/>
            <p:nvPr/>
          </p:nvSpPr>
          <p:spPr>
            <a:xfrm>
              <a:off x="3912708" y="1397824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114" name="Textfeld 113"/>
            <p:cNvSpPr txBox="1"/>
            <p:nvPr/>
          </p:nvSpPr>
          <p:spPr>
            <a:xfrm>
              <a:off x="4059874" y="1475349"/>
              <a:ext cx="10018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Auslieferung </a:t>
              </a:r>
            </a:p>
          </p:txBody>
        </p:sp>
      </p:grpSp>
      <p:grpSp>
        <p:nvGrpSpPr>
          <p:cNvPr id="126" name="Gruppieren 125"/>
          <p:cNvGrpSpPr/>
          <p:nvPr/>
        </p:nvGrpSpPr>
        <p:grpSpPr>
          <a:xfrm>
            <a:off x="1777487" y="1415015"/>
            <a:ext cx="369946" cy="432048"/>
            <a:chOff x="1787248" y="1397968"/>
            <a:chExt cx="369946" cy="432048"/>
          </a:xfrm>
        </p:grpSpPr>
        <p:sp>
          <p:nvSpPr>
            <p:cNvPr id="127" name="Flussdiagramm: Auszug 126"/>
            <p:cNvSpPr/>
            <p:nvPr/>
          </p:nvSpPr>
          <p:spPr>
            <a:xfrm rot="5400000" flipH="1">
              <a:off x="1768146" y="1440967"/>
              <a:ext cx="432048" cy="346049"/>
            </a:xfrm>
            <a:prstGeom prst="flowChartExtra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Textfeld 127"/>
            <p:cNvSpPr txBox="1"/>
            <p:nvPr/>
          </p:nvSpPr>
          <p:spPr>
            <a:xfrm>
              <a:off x="1787248" y="1482350"/>
              <a:ext cx="263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1</a:t>
              </a:r>
              <a:endParaRPr lang="de-DE" sz="1200" dirty="0"/>
            </a:p>
          </p:txBody>
        </p:sp>
      </p:grpSp>
      <p:sp>
        <p:nvSpPr>
          <p:cNvPr id="62" name="Textfeld 61"/>
          <p:cNvSpPr txBox="1"/>
          <p:nvPr/>
        </p:nvSpPr>
        <p:spPr>
          <a:xfrm>
            <a:off x="3324434" y="55657"/>
            <a:ext cx="2471702" cy="2769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PD Materialbeistellung </a:t>
            </a:r>
            <a:r>
              <a:rPr lang="de-DE" sz="1200" b="1" dirty="0" smtClean="0"/>
              <a:t>02.03.2018</a:t>
            </a:r>
            <a:endParaRPr lang="de-DE" sz="1200" b="1" dirty="0" smtClean="0"/>
          </a:p>
        </p:txBody>
      </p:sp>
      <p:sp>
        <p:nvSpPr>
          <p:cNvPr id="65" name="Textfeld 64"/>
          <p:cNvSpPr txBox="1"/>
          <p:nvPr/>
        </p:nvSpPr>
        <p:spPr>
          <a:xfrm>
            <a:off x="47525" y="570877"/>
            <a:ext cx="100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Status </a:t>
            </a:r>
            <a:r>
              <a:rPr lang="de-DE" sz="1200" b="1" dirty="0" err="1" smtClean="0"/>
              <a:t>elWis</a:t>
            </a:r>
            <a:r>
              <a:rPr lang="de-DE" sz="1200" b="1" dirty="0" smtClean="0"/>
              <a:t> 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45932" y="1842579"/>
            <a:ext cx="1487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Auftraggeber/Halter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43152" y="3465004"/>
            <a:ext cx="1152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/>
              <a:t>Instandhaltung</a:t>
            </a:r>
          </a:p>
        </p:txBody>
      </p:sp>
      <p:sp>
        <p:nvSpPr>
          <p:cNvPr id="80" name="Flussdiagramm: Dokument 79"/>
          <p:cNvSpPr/>
          <p:nvPr/>
        </p:nvSpPr>
        <p:spPr>
          <a:xfrm>
            <a:off x="2695345" y="3384288"/>
            <a:ext cx="936104" cy="432048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Textfeld 80"/>
          <p:cNvSpPr txBox="1"/>
          <p:nvPr/>
        </p:nvSpPr>
        <p:spPr>
          <a:xfrm>
            <a:off x="2643403" y="3341023"/>
            <a:ext cx="764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Info zu</a:t>
            </a:r>
          </a:p>
          <a:p>
            <a:r>
              <a:rPr lang="de-DE" sz="1200" dirty="0" smtClean="0"/>
              <a:t>Lieferung</a:t>
            </a:r>
            <a:endParaRPr lang="de-DE" sz="1200" dirty="0"/>
          </a:p>
        </p:txBody>
      </p:sp>
      <p:cxnSp>
        <p:nvCxnSpPr>
          <p:cNvPr id="112" name="Gerade Verbindung mit Pfeil 111"/>
          <p:cNvCxnSpPr/>
          <p:nvPr/>
        </p:nvCxnSpPr>
        <p:spPr>
          <a:xfrm flipH="1">
            <a:off x="3168626" y="1845292"/>
            <a:ext cx="1" cy="1533480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5" name="Gerade Verbindung mit Pfeil 124"/>
          <p:cNvCxnSpPr/>
          <p:nvPr/>
        </p:nvCxnSpPr>
        <p:spPr>
          <a:xfrm>
            <a:off x="3786736" y="1633760"/>
            <a:ext cx="324036" cy="328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2" name="Gruppieren 81"/>
          <p:cNvGrpSpPr/>
          <p:nvPr/>
        </p:nvGrpSpPr>
        <p:grpSpPr>
          <a:xfrm>
            <a:off x="2512948" y="1390420"/>
            <a:ext cx="1296144" cy="461665"/>
            <a:chOff x="6731774" y="1390420"/>
            <a:chExt cx="1296144" cy="461665"/>
          </a:xfrm>
        </p:grpSpPr>
        <p:sp>
          <p:nvSpPr>
            <p:cNvPr id="83" name="Flussdiagramm: Prozess 82"/>
            <p:cNvSpPr/>
            <p:nvPr/>
          </p:nvSpPr>
          <p:spPr>
            <a:xfrm>
              <a:off x="6731774" y="1405228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86" name="Textfeld 85"/>
            <p:cNvSpPr txBox="1"/>
            <p:nvPr/>
          </p:nvSpPr>
          <p:spPr>
            <a:xfrm>
              <a:off x="6753136" y="1390420"/>
              <a:ext cx="12534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Info zu Lieferung </a:t>
              </a:r>
            </a:p>
            <a:p>
              <a:pPr algn="ctr"/>
              <a:r>
                <a:rPr lang="de-DE" sz="1200" dirty="0" smtClean="0"/>
                <a:t>(</a:t>
              </a:r>
              <a:r>
                <a:rPr lang="de-DE" sz="1200" dirty="0"/>
                <a:t>D</a:t>
              </a:r>
              <a:r>
                <a:rPr lang="de-DE" sz="1200" dirty="0" smtClean="0"/>
                <a:t>atum / Ort)</a:t>
              </a:r>
              <a:endParaRPr lang="de-DE" sz="1200" dirty="0"/>
            </a:p>
          </p:txBody>
        </p:sp>
      </p:grpSp>
      <p:cxnSp>
        <p:nvCxnSpPr>
          <p:cNvPr id="92" name="Gerade Verbindung mit Pfeil 91"/>
          <p:cNvCxnSpPr/>
          <p:nvPr/>
        </p:nvCxnSpPr>
        <p:spPr>
          <a:xfrm>
            <a:off x="2157183" y="1633760"/>
            <a:ext cx="324036" cy="328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93" name="Gruppieren 92"/>
          <p:cNvGrpSpPr/>
          <p:nvPr/>
        </p:nvGrpSpPr>
        <p:grpSpPr>
          <a:xfrm>
            <a:off x="2695345" y="4268956"/>
            <a:ext cx="936104" cy="464259"/>
            <a:chOff x="7164288" y="5341005"/>
            <a:chExt cx="936104" cy="464259"/>
          </a:xfrm>
        </p:grpSpPr>
        <p:sp>
          <p:nvSpPr>
            <p:cNvPr id="94" name="Flussdiagramm: Vordefinierter Prozess 93"/>
            <p:cNvSpPr/>
            <p:nvPr/>
          </p:nvSpPr>
          <p:spPr>
            <a:xfrm>
              <a:off x="7164288" y="5346943"/>
              <a:ext cx="936104" cy="458321"/>
            </a:xfrm>
            <a:prstGeom prst="flowChartPredefinedProcess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Textfeld 94"/>
            <p:cNvSpPr txBox="1"/>
            <p:nvPr/>
          </p:nvSpPr>
          <p:spPr>
            <a:xfrm>
              <a:off x="7452641" y="5341005"/>
              <a:ext cx="359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PD</a:t>
              </a:r>
            </a:p>
            <a:p>
              <a:pPr algn="ctr"/>
              <a:r>
                <a:rPr lang="de-DE" sz="1200" dirty="0" smtClean="0"/>
                <a:t>IH</a:t>
              </a:r>
              <a:endParaRPr lang="de-DE" sz="1200" dirty="0"/>
            </a:p>
          </p:txBody>
        </p:sp>
      </p:grpSp>
      <p:grpSp>
        <p:nvGrpSpPr>
          <p:cNvPr id="96" name="Gruppieren 95"/>
          <p:cNvGrpSpPr/>
          <p:nvPr/>
        </p:nvGrpSpPr>
        <p:grpSpPr>
          <a:xfrm>
            <a:off x="4327426" y="4286272"/>
            <a:ext cx="936104" cy="432048"/>
            <a:chOff x="4283968" y="3032955"/>
            <a:chExt cx="936104" cy="432048"/>
          </a:xfrm>
        </p:grpSpPr>
        <p:sp>
          <p:nvSpPr>
            <p:cNvPr id="97" name="Flussdiagramm: Dokument 96"/>
            <p:cNvSpPr/>
            <p:nvPr/>
          </p:nvSpPr>
          <p:spPr>
            <a:xfrm>
              <a:off x="4283968" y="3032955"/>
              <a:ext cx="936104" cy="432048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Textfeld 97"/>
            <p:cNvSpPr txBox="1"/>
            <p:nvPr/>
          </p:nvSpPr>
          <p:spPr>
            <a:xfrm>
              <a:off x="4287694" y="3110480"/>
              <a:ext cx="9286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Lieferschein</a:t>
              </a:r>
              <a:endParaRPr lang="de-DE" sz="1200" baseline="30000" dirty="0"/>
            </a:p>
          </p:txBody>
        </p:sp>
      </p:grpSp>
      <p:grpSp>
        <p:nvGrpSpPr>
          <p:cNvPr id="105" name="Gruppieren 104"/>
          <p:cNvGrpSpPr/>
          <p:nvPr/>
        </p:nvGrpSpPr>
        <p:grpSpPr>
          <a:xfrm>
            <a:off x="4139952" y="5346249"/>
            <a:ext cx="1296144" cy="461665"/>
            <a:chOff x="7303224" y="3553966"/>
            <a:chExt cx="1296144" cy="461665"/>
          </a:xfrm>
        </p:grpSpPr>
        <p:sp>
          <p:nvSpPr>
            <p:cNvPr id="107" name="Flussdiagramm: Prozess 106"/>
            <p:cNvSpPr/>
            <p:nvPr/>
          </p:nvSpPr>
          <p:spPr>
            <a:xfrm>
              <a:off x="7303224" y="3566666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110" name="Textfeld 109"/>
            <p:cNvSpPr txBox="1"/>
            <p:nvPr/>
          </p:nvSpPr>
          <p:spPr>
            <a:xfrm>
              <a:off x="7305097" y="3553966"/>
              <a:ext cx="12924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Durchführung der</a:t>
              </a:r>
            </a:p>
            <a:p>
              <a:pPr algn="ctr"/>
              <a:r>
                <a:rPr lang="de-DE" sz="1200" dirty="0" smtClean="0"/>
                <a:t>WE-Prüfung</a:t>
              </a:r>
              <a:endParaRPr lang="de-DE" sz="1200" dirty="0"/>
            </a:p>
          </p:txBody>
        </p:sp>
      </p:grpSp>
      <p:cxnSp>
        <p:nvCxnSpPr>
          <p:cNvPr id="122" name="Gerade Verbindung mit Pfeil 121"/>
          <p:cNvCxnSpPr>
            <a:stCxn id="97" idx="2"/>
            <a:endCxn id="110" idx="0"/>
          </p:cNvCxnSpPr>
          <p:nvPr/>
        </p:nvCxnSpPr>
        <p:spPr>
          <a:xfrm flipH="1">
            <a:off x="4788028" y="4689757"/>
            <a:ext cx="7450" cy="65649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4" name="Gerade Verbindung mit Pfeil 133"/>
          <p:cNvCxnSpPr/>
          <p:nvPr/>
        </p:nvCxnSpPr>
        <p:spPr>
          <a:xfrm flipV="1">
            <a:off x="6780102" y="5573897"/>
            <a:ext cx="327348" cy="1274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35" name="Gruppieren 134"/>
          <p:cNvGrpSpPr/>
          <p:nvPr/>
        </p:nvGrpSpPr>
        <p:grpSpPr>
          <a:xfrm>
            <a:off x="5784102" y="5221412"/>
            <a:ext cx="1298550" cy="720080"/>
            <a:chOff x="5168886" y="2174632"/>
            <a:chExt cx="1298550" cy="720080"/>
          </a:xfrm>
        </p:grpSpPr>
        <p:sp>
          <p:nvSpPr>
            <p:cNvPr id="137" name="Flussdiagramm: Verzweigung 136"/>
            <p:cNvSpPr/>
            <p:nvPr/>
          </p:nvSpPr>
          <p:spPr>
            <a:xfrm>
              <a:off x="5168886" y="2174632"/>
              <a:ext cx="1298550" cy="720080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138" name="Textfeld 137"/>
            <p:cNvSpPr txBox="1"/>
            <p:nvPr/>
          </p:nvSpPr>
          <p:spPr>
            <a:xfrm>
              <a:off x="5350726" y="2303840"/>
              <a:ext cx="934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WE-Prüfung</a:t>
              </a:r>
            </a:p>
            <a:p>
              <a:pPr algn="ctr"/>
              <a:r>
                <a:rPr lang="de-DE" sz="1200" dirty="0" smtClean="0"/>
                <a:t>o.B.?</a:t>
              </a:r>
              <a:endParaRPr lang="de-DE" sz="1200" dirty="0"/>
            </a:p>
          </p:txBody>
        </p:sp>
      </p:grpSp>
      <p:sp>
        <p:nvSpPr>
          <p:cNvPr id="139" name="Textfeld 138"/>
          <p:cNvSpPr txBox="1"/>
          <p:nvPr/>
        </p:nvSpPr>
        <p:spPr>
          <a:xfrm>
            <a:off x="7002790" y="5310131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smtClean="0"/>
              <a:t>nein</a:t>
            </a:r>
            <a:endParaRPr lang="de-DE" sz="1200" dirty="0"/>
          </a:p>
        </p:txBody>
      </p:sp>
      <p:sp>
        <p:nvSpPr>
          <p:cNvPr id="142" name="Textfeld 141"/>
          <p:cNvSpPr txBox="1"/>
          <p:nvPr/>
        </p:nvSpPr>
        <p:spPr>
          <a:xfrm>
            <a:off x="6559044" y="461945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dirty="0" smtClean="0"/>
              <a:t>ja</a:t>
            </a:r>
            <a:endParaRPr lang="de-DE" sz="1200" dirty="0"/>
          </a:p>
        </p:txBody>
      </p:sp>
      <p:cxnSp>
        <p:nvCxnSpPr>
          <p:cNvPr id="144" name="Gerade Verbindung mit Pfeil 143"/>
          <p:cNvCxnSpPr/>
          <p:nvPr/>
        </p:nvCxnSpPr>
        <p:spPr>
          <a:xfrm>
            <a:off x="5458452" y="5583848"/>
            <a:ext cx="324036" cy="328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5" name="Gruppieren 144"/>
          <p:cNvGrpSpPr/>
          <p:nvPr/>
        </p:nvGrpSpPr>
        <p:grpSpPr>
          <a:xfrm>
            <a:off x="5961887" y="4287664"/>
            <a:ext cx="936104" cy="432048"/>
            <a:chOff x="4283968" y="3032955"/>
            <a:chExt cx="936104" cy="432048"/>
          </a:xfrm>
        </p:grpSpPr>
        <p:sp>
          <p:nvSpPr>
            <p:cNvPr id="146" name="Flussdiagramm: Dokument 145"/>
            <p:cNvSpPr/>
            <p:nvPr/>
          </p:nvSpPr>
          <p:spPr>
            <a:xfrm>
              <a:off x="4283968" y="3032955"/>
              <a:ext cx="936104" cy="432048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7" name="Textfeld 146"/>
            <p:cNvSpPr txBox="1"/>
            <p:nvPr/>
          </p:nvSpPr>
          <p:spPr>
            <a:xfrm>
              <a:off x="4287694" y="3110480"/>
              <a:ext cx="9286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Lieferschein</a:t>
              </a:r>
              <a:endParaRPr lang="de-DE" sz="1200" baseline="30000" dirty="0"/>
            </a:p>
          </p:txBody>
        </p:sp>
      </p:grpSp>
      <p:grpSp>
        <p:nvGrpSpPr>
          <p:cNvPr id="150" name="Gruppieren 149"/>
          <p:cNvGrpSpPr/>
          <p:nvPr/>
        </p:nvGrpSpPr>
        <p:grpSpPr>
          <a:xfrm>
            <a:off x="5969723" y="3377464"/>
            <a:ext cx="936104" cy="464259"/>
            <a:chOff x="7164288" y="5341005"/>
            <a:chExt cx="936104" cy="464259"/>
          </a:xfrm>
        </p:grpSpPr>
        <p:sp>
          <p:nvSpPr>
            <p:cNvPr id="151" name="Flussdiagramm: Vordefinierter Prozess 150"/>
            <p:cNvSpPr/>
            <p:nvPr/>
          </p:nvSpPr>
          <p:spPr>
            <a:xfrm>
              <a:off x="7164288" y="5346943"/>
              <a:ext cx="936104" cy="458321"/>
            </a:xfrm>
            <a:prstGeom prst="flowChartPredefinedProcess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2" name="Textfeld 151"/>
            <p:cNvSpPr txBox="1"/>
            <p:nvPr/>
          </p:nvSpPr>
          <p:spPr>
            <a:xfrm>
              <a:off x="7452641" y="5341005"/>
              <a:ext cx="359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PD</a:t>
              </a:r>
            </a:p>
            <a:p>
              <a:pPr algn="ctr"/>
              <a:r>
                <a:rPr lang="de-DE" sz="1200" dirty="0" smtClean="0"/>
                <a:t>IH</a:t>
              </a:r>
              <a:endParaRPr lang="de-DE" sz="1200" dirty="0"/>
            </a:p>
          </p:txBody>
        </p:sp>
      </p:grpSp>
      <p:cxnSp>
        <p:nvCxnSpPr>
          <p:cNvPr id="154" name="Gerade Verbindung mit Pfeil 153"/>
          <p:cNvCxnSpPr>
            <a:stCxn id="146" idx="0"/>
            <a:endCxn id="151" idx="2"/>
          </p:cNvCxnSpPr>
          <p:nvPr/>
        </p:nvCxnSpPr>
        <p:spPr>
          <a:xfrm flipV="1">
            <a:off x="6429939" y="3841723"/>
            <a:ext cx="7836" cy="445941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6" name="Gerade Verbindung mit Pfeil 155"/>
          <p:cNvCxnSpPr>
            <a:stCxn id="137" idx="0"/>
            <a:endCxn id="146" idx="2"/>
          </p:cNvCxnSpPr>
          <p:nvPr/>
        </p:nvCxnSpPr>
        <p:spPr>
          <a:xfrm flipH="1" flipV="1">
            <a:off x="6429939" y="4691149"/>
            <a:ext cx="3438" cy="530263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8" name="Gerade Verbindung mit Pfeil 67"/>
          <p:cNvCxnSpPr>
            <a:stCxn id="80" idx="2"/>
            <a:endCxn id="94" idx="0"/>
          </p:cNvCxnSpPr>
          <p:nvPr/>
        </p:nvCxnSpPr>
        <p:spPr>
          <a:xfrm>
            <a:off x="3163397" y="3787773"/>
            <a:ext cx="0" cy="487121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9" name="Gerade Verbindung mit Pfeil 68"/>
          <p:cNvCxnSpPr>
            <a:endCxn id="97" idx="0"/>
          </p:cNvCxnSpPr>
          <p:nvPr/>
        </p:nvCxnSpPr>
        <p:spPr>
          <a:xfrm>
            <a:off x="4781201" y="1837276"/>
            <a:ext cx="14277" cy="2448996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1" name="Gruppieren 70"/>
          <p:cNvGrpSpPr/>
          <p:nvPr/>
        </p:nvGrpSpPr>
        <p:grpSpPr>
          <a:xfrm>
            <a:off x="7415604" y="5352307"/>
            <a:ext cx="1296144" cy="461665"/>
            <a:chOff x="5141536" y="4274344"/>
            <a:chExt cx="1296144" cy="461665"/>
          </a:xfrm>
        </p:grpSpPr>
        <p:sp>
          <p:nvSpPr>
            <p:cNvPr id="72" name="Flussdiagramm: Prozess 71"/>
            <p:cNvSpPr/>
            <p:nvPr/>
          </p:nvSpPr>
          <p:spPr>
            <a:xfrm>
              <a:off x="5141536" y="4289152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73" name="Textfeld 72"/>
            <p:cNvSpPr txBox="1"/>
            <p:nvPr/>
          </p:nvSpPr>
          <p:spPr>
            <a:xfrm>
              <a:off x="5457854" y="4274344"/>
              <a:ext cx="6635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Ware</a:t>
              </a:r>
            </a:p>
            <a:p>
              <a:pPr algn="ctr"/>
              <a:r>
                <a:rPr lang="de-DE" sz="1200" dirty="0" smtClean="0"/>
                <a:t>sperren</a:t>
              </a:r>
              <a:endParaRPr lang="de-DE" sz="1200" dirty="0"/>
            </a:p>
          </p:txBody>
        </p:sp>
      </p:grpSp>
      <p:grpSp>
        <p:nvGrpSpPr>
          <p:cNvPr id="74" name="Gruppieren 73"/>
          <p:cNvGrpSpPr/>
          <p:nvPr/>
        </p:nvGrpSpPr>
        <p:grpSpPr>
          <a:xfrm>
            <a:off x="7412340" y="4278162"/>
            <a:ext cx="1296144" cy="461665"/>
            <a:chOff x="7224421" y="3910156"/>
            <a:chExt cx="1296144" cy="461665"/>
          </a:xfrm>
        </p:grpSpPr>
        <p:sp>
          <p:nvSpPr>
            <p:cNvPr id="75" name="Flussdiagramm: Prozess 74"/>
            <p:cNvSpPr/>
            <p:nvPr/>
          </p:nvSpPr>
          <p:spPr>
            <a:xfrm>
              <a:off x="7224421" y="3924964"/>
              <a:ext cx="1296144" cy="432048"/>
            </a:xfrm>
            <a:prstGeom prst="flowChart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sp>
          <p:nvSpPr>
            <p:cNvPr id="76" name="Textfeld 75"/>
            <p:cNvSpPr txBox="1"/>
            <p:nvPr/>
          </p:nvSpPr>
          <p:spPr>
            <a:xfrm>
              <a:off x="7404705" y="3910156"/>
              <a:ext cx="9355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Lieferung</a:t>
              </a:r>
            </a:p>
            <a:p>
              <a:pPr algn="ctr"/>
              <a:r>
                <a:rPr lang="de-DE" sz="1200" dirty="0" smtClean="0"/>
                <a:t>reklamieren</a:t>
              </a:r>
              <a:endParaRPr lang="de-DE" sz="1200" dirty="0"/>
            </a:p>
          </p:txBody>
        </p:sp>
      </p:grpSp>
      <p:cxnSp>
        <p:nvCxnSpPr>
          <p:cNvPr id="77" name="Gerade Verbindung mit Pfeil 76"/>
          <p:cNvCxnSpPr/>
          <p:nvPr/>
        </p:nvCxnSpPr>
        <p:spPr>
          <a:xfrm>
            <a:off x="7089476" y="5582825"/>
            <a:ext cx="324036" cy="328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8" name="Gruppieren 77"/>
          <p:cNvGrpSpPr/>
          <p:nvPr/>
        </p:nvGrpSpPr>
        <p:grpSpPr>
          <a:xfrm>
            <a:off x="7581938" y="2127916"/>
            <a:ext cx="966034" cy="432048"/>
            <a:chOff x="7396398" y="5553236"/>
            <a:chExt cx="966034" cy="432048"/>
          </a:xfrm>
        </p:grpSpPr>
        <p:sp>
          <p:nvSpPr>
            <p:cNvPr id="79" name="Flussdiagramm: Dokument 78"/>
            <p:cNvSpPr/>
            <p:nvPr/>
          </p:nvSpPr>
          <p:spPr>
            <a:xfrm>
              <a:off x="7411363" y="5553236"/>
              <a:ext cx="936104" cy="432048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Textfeld 83"/>
            <p:cNvSpPr txBox="1"/>
            <p:nvPr/>
          </p:nvSpPr>
          <p:spPr>
            <a:xfrm>
              <a:off x="7396398" y="5630761"/>
              <a:ext cx="9660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Reklamation</a:t>
              </a:r>
              <a:endParaRPr lang="de-DE" sz="1200" baseline="30000" dirty="0"/>
            </a:p>
          </p:txBody>
        </p:sp>
      </p:grpSp>
      <p:cxnSp>
        <p:nvCxnSpPr>
          <p:cNvPr id="85" name="Gerade Verbindung mit Pfeil 84"/>
          <p:cNvCxnSpPr>
            <a:stCxn id="72" idx="0"/>
          </p:cNvCxnSpPr>
          <p:nvPr/>
        </p:nvCxnSpPr>
        <p:spPr>
          <a:xfrm flipH="1" flipV="1">
            <a:off x="8056974" y="4718321"/>
            <a:ext cx="6702" cy="648794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Gerade Verbindung mit Pfeil 86"/>
          <p:cNvCxnSpPr>
            <a:endCxn id="79" idx="2"/>
          </p:cNvCxnSpPr>
          <p:nvPr/>
        </p:nvCxnSpPr>
        <p:spPr>
          <a:xfrm flipV="1">
            <a:off x="8064955" y="2531401"/>
            <a:ext cx="0" cy="1754872"/>
          </a:xfrm>
          <a:prstGeom prst="straightConnector1">
            <a:avLst/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9" name="Gruppieren 88"/>
          <p:cNvGrpSpPr/>
          <p:nvPr/>
        </p:nvGrpSpPr>
        <p:grpSpPr>
          <a:xfrm>
            <a:off x="8666527" y="1398108"/>
            <a:ext cx="367844" cy="432048"/>
            <a:chOff x="7372508" y="3753036"/>
            <a:chExt cx="367844" cy="432048"/>
          </a:xfrm>
        </p:grpSpPr>
        <p:sp>
          <p:nvSpPr>
            <p:cNvPr id="90" name="Flussdiagramm: Auszug 89"/>
            <p:cNvSpPr/>
            <p:nvPr/>
          </p:nvSpPr>
          <p:spPr>
            <a:xfrm rot="16200000">
              <a:off x="7329509" y="3796035"/>
              <a:ext cx="432048" cy="346049"/>
            </a:xfrm>
            <a:prstGeom prst="flowChartExtra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Textfeld 90"/>
            <p:cNvSpPr txBox="1"/>
            <p:nvPr/>
          </p:nvSpPr>
          <p:spPr>
            <a:xfrm>
              <a:off x="7465918" y="3825673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smtClean="0"/>
                <a:t>A</a:t>
              </a:r>
              <a:endParaRPr lang="de-DE" sz="1200" dirty="0"/>
            </a:p>
          </p:txBody>
        </p:sp>
      </p:grpSp>
      <p:sp>
        <p:nvSpPr>
          <p:cNvPr id="99" name="Freihandform 98"/>
          <p:cNvSpPr/>
          <p:nvPr/>
        </p:nvSpPr>
        <p:spPr>
          <a:xfrm>
            <a:off x="8064954" y="1621252"/>
            <a:ext cx="602179" cy="498326"/>
          </a:xfrm>
          <a:custGeom>
            <a:avLst/>
            <a:gdLst>
              <a:gd name="connsiteX0" fmla="*/ 0 w 300250"/>
              <a:gd name="connsiteY0" fmla="*/ 2661313 h 2661313"/>
              <a:gd name="connsiteX1" fmla="*/ 0 w 300250"/>
              <a:gd name="connsiteY1" fmla="*/ 0 h 2661313"/>
              <a:gd name="connsiteX2" fmla="*/ 300250 w 300250"/>
              <a:gd name="connsiteY2" fmla="*/ 0 h 266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250" h="2661313">
                <a:moveTo>
                  <a:pt x="0" y="2661313"/>
                </a:moveTo>
                <a:lnTo>
                  <a:pt x="0" y="0"/>
                </a:lnTo>
                <a:lnTo>
                  <a:pt x="300250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0" name="Gruppieren 99"/>
          <p:cNvGrpSpPr/>
          <p:nvPr/>
        </p:nvGrpSpPr>
        <p:grpSpPr>
          <a:xfrm>
            <a:off x="7571610" y="497830"/>
            <a:ext cx="976362" cy="461665"/>
            <a:chOff x="2646834" y="1434951"/>
            <a:chExt cx="976362" cy="461665"/>
          </a:xfrm>
        </p:grpSpPr>
        <p:sp>
          <p:nvSpPr>
            <p:cNvPr id="101" name="Flussdiagramm: Dokument 100"/>
            <p:cNvSpPr/>
            <p:nvPr/>
          </p:nvSpPr>
          <p:spPr>
            <a:xfrm>
              <a:off x="2687092" y="1464568"/>
              <a:ext cx="936104" cy="432048"/>
            </a:xfrm>
            <a:prstGeom prst="flowChart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Textfeld 101"/>
            <p:cNvSpPr txBox="1"/>
            <p:nvPr/>
          </p:nvSpPr>
          <p:spPr>
            <a:xfrm>
              <a:off x="2646834" y="1434951"/>
              <a:ext cx="9372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„Warten auf</a:t>
              </a:r>
            </a:p>
            <a:p>
              <a:r>
                <a:rPr lang="de-DE" sz="1200" dirty="0" smtClean="0"/>
                <a:t>Material“</a:t>
              </a:r>
              <a:endParaRPr lang="de-DE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7518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Bildschirmpräsentation (4:3)</PresentationFormat>
  <Paragraphs>59</Paragraphs>
  <Slides>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Frank Hennig</dc:creator>
  <cp:lastModifiedBy>Frank Hennig</cp:lastModifiedBy>
  <cp:revision>124</cp:revision>
  <cp:lastPrinted>2018-02-02T15:07:54Z</cp:lastPrinted>
  <dcterms:created xsi:type="dcterms:W3CDTF">2015-07-09T09:11:34Z</dcterms:created>
  <dcterms:modified xsi:type="dcterms:W3CDTF">2018-03-02T11:12:41Z</dcterms:modified>
</cp:coreProperties>
</file>